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315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</p:sldIdLst>
  <p:sldSz cx="18288000" cy="10287000"/>
  <p:notesSz cx="6858000" cy="9144000"/>
  <p:embeddedFontLst>
    <p:embeddedFont>
      <p:font typeface="TT Rounds Condensed Bold" panose="020B0604020202020204" charset="0"/>
      <p:regular r:id="rId62"/>
    </p:embeddedFont>
    <p:embeddedFont>
      <p:font typeface="Canva Sans Medium" panose="020B0604020202020204" charset="0"/>
      <p:regular r:id="rId63"/>
    </p:embeddedFont>
    <p:embeddedFont>
      <p:font typeface="Londrina Solid" panose="020B0604020202020204" charset="0"/>
      <p:regular r:id="rId64"/>
    </p:embeddedFont>
    <p:embeddedFont>
      <p:font typeface="Ahkio Bold" panose="020B0604020202020204" charset="0"/>
      <p:regular r:id="rId65"/>
    </p:embeddedFont>
    <p:embeddedFont>
      <p:font typeface="KG Primary Penmanship" panose="020B0604020202020204" charset="0"/>
      <p:regular r:id="rId66"/>
    </p:embeddedFont>
    <p:embeddedFont>
      <p:font typeface="Ahkio" panose="020B0604020202020204" charset="0"/>
      <p:regular r:id="rId67"/>
    </p:embeddedFont>
    <p:embeddedFont>
      <p:font typeface="Canva Sans" panose="020B0604020202020204" charset="0"/>
      <p:regular r:id="rId68"/>
    </p:embeddedFont>
    <p:embeddedFont>
      <p:font typeface="Ahkio Thin" panose="020B0604020202020204" charset="0"/>
      <p:regular r:id="rId69"/>
    </p:embeddedFont>
    <p:embeddedFont>
      <p:font typeface="Canva Sans Bold" panose="020B0604020202020204" charset="0"/>
      <p:regular r:id="rId70"/>
    </p:embeddedFont>
    <p:embeddedFont>
      <p:font typeface="Ahkio Light" panose="020B0604020202020204" charset="0"/>
      <p:regular r:id="rId71"/>
    </p:embeddedFont>
    <p:embeddedFont>
      <p:font typeface="Calibri" panose="020F0502020204030204" pitchFamily="34" charset="0"/>
      <p:regular r:id="rId72"/>
      <p:bold r:id="rId73"/>
      <p:italic r:id="rId74"/>
      <p:boldItalic r:id="rId75"/>
    </p:embeddedFont>
    <p:embeddedFont>
      <p:font typeface="Arimo" panose="020B0604020202020204" charset="0"/>
      <p:regular r:id="rId7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876" autoAdjust="0"/>
    <p:restoredTop sz="94622" autoAdjust="0"/>
  </p:normalViewPr>
  <p:slideViewPr>
    <p:cSldViewPr>
      <p:cViewPr varScale="1">
        <p:scale>
          <a:sx n="56" d="100"/>
          <a:sy n="56" d="100"/>
        </p:scale>
        <p:origin x="552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2.fntdata"/><Relationship Id="rId68" Type="http://schemas.openxmlformats.org/officeDocument/2006/relationships/font" Target="fonts/font7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5.fntdata"/><Relationship Id="rId74" Type="http://schemas.openxmlformats.org/officeDocument/2006/relationships/font" Target="fonts/font13.fntdata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3.fntdata"/><Relationship Id="rId69" Type="http://schemas.openxmlformats.org/officeDocument/2006/relationships/font" Target="fonts/font8.fntdata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1.fntdata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6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1.fntdata"/><Relationship Id="rId70" Type="http://schemas.openxmlformats.org/officeDocument/2006/relationships/font" Target="fonts/font9.fntdata"/><Relationship Id="rId75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4.fntdata"/><Relationship Id="rId73" Type="http://schemas.openxmlformats.org/officeDocument/2006/relationships/font" Target="fonts/font12.fntdata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15.fntdata"/><Relationship Id="rId7" Type="http://schemas.openxmlformats.org/officeDocument/2006/relationships/slide" Target="slides/slide6.xml"/><Relationship Id="rId71" Type="http://schemas.openxmlformats.org/officeDocument/2006/relationships/font" Target="fonts/font10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image" Target="../media/image2.svg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30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28.sv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eg"/><Relationship Id="rId13" Type="http://schemas.openxmlformats.org/officeDocument/2006/relationships/image" Target="../media/image33.png"/><Relationship Id="rId3" Type="http://schemas.openxmlformats.org/officeDocument/2006/relationships/image" Target="../media/image23.jpeg"/><Relationship Id="rId7" Type="http://schemas.openxmlformats.org/officeDocument/2006/relationships/image" Target="../media/image27.jpeg"/><Relationship Id="rId12" Type="http://schemas.openxmlformats.org/officeDocument/2006/relationships/image" Target="../media/image32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jpeg"/><Relationship Id="rId11" Type="http://schemas.openxmlformats.org/officeDocument/2006/relationships/image" Target="../media/image31.jpeg"/><Relationship Id="rId5" Type="http://schemas.openxmlformats.org/officeDocument/2006/relationships/image" Target="../media/image25.jpeg"/><Relationship Id="rId10" Type="http://schemas.openxmlformats.org/officeDocument/2006/relationships/image" Target="../media/image30.jpeg"/><Relationship Id="rId4" Type="http://schemas.openxmlformats.org/officeDocument/2006/relationships/image" Target="../media/image24.jpeg"/><Relationship Id="rId9" Type="http://schemas.openxmlformats.org/officeDocument/2006/relationships/image" Target="../media/image29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svg"/><Relationship Id="rId3" Type="http://schemas.openxmlformats.org/officeDocument/2006/relationships/image" Target="../media/image57.jpeg"/><Relationship Id="rId7" Type="http://schemas.openxmlformats.org/officeDocument/2006/relationships/image" Target="../media/image61.pn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jpeg"/><Relationship Id="rId5" Type="http://schemas.openxmlformats.org/officeDocument/2006/relationships/image" Target="../media/image59.png"/><Relationship Id="rId4" Type="http://schemas.openxmlformats.org/officeDocument/2006/relationships/image" Target="../media/image58.jpe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jpeg"/><Relationship Id="rId3" Type="http://schemas.openxmlformats.org/officeDocument/2006/relationships/image" Target="../media/image63.jpeg"/><Relationship Id="rId7" Type="http://schemas.openxmlformats.org/officeDocument/2006/relationships/image" Target="../media/image67.jpeg"/><Relationship Id="rId12" Type="http://schemas.openxmlformats.org/officeDocument/2006/relationships/image" Target="../media/image72.jpe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jpeg"/><Relationship Id="rId11" Type="http://schemas.openxmlformats.org/officeDocument/2006/relationships/image" Target="../media/image71.jpeg"/><Relationship Id="rId5" Type="http://schemas.openxmlformats.org/officeDocument/2006/relationships/image" Target="../media/image65.jpeg"/><Relationship Id="rId10" Type="http://schemas.openxmlformats.org/officeDocument/2006/relationships/image" Target="../media/image70.jpeg"/><Relationship Id="rId4" Type="http://schemas.openxmlformats.org/officeDocument/2006/relationships/image" Target="../media/image64.jpeg"/><Relationship Id="rId9" Type="http://schemas.openxmlformats.org/officeDocument/2006/relationships/image" Target="../media/image69.jpe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jpeg"/><Relationship Id="rId13" Type="http://schemas.openxmlformats.org/officeDocument/2006/relationships/image" Target="../media/image84.jpeg"/><Relationship Id="rId3" Type="http://schemas.openxmlformats.org/officeDocument/2006/relationships/image" Target="../media/image74.jpeg"/><Relationship Id="rId7" Type="http://schemas.openxmlformats.org/officeDocument/2006/relationships/image" Target="../media/image78.jpeg"/><Relationship Id="rId12" Type="http://schemas.openxmlformats.org/officeDocument/2006/relationships/image" Target="../media/image83.jpeg"/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.jpeg"/><Relationship Id="rId11" Type="http://schemas.openxmlformats.org/officeDocument/2006/relationships/image" Target="../media/image82.jpeg"/><Relationship Id="rId5" Type="http://schemas.openxmlformats.org/officeDocument/2006/relationships/image" Target="../media/image76.jpeg"/><Relationship Id="rId10" Type="http://schemas.openxmlformats.org/officeDocument/2006/relationships/image" Target="../media/image81.jpeg"/><Relationship Id="rId4" Type="http://schemas.openxmlformats.org/officeDocument/2006/relationships/image" Target="../media/image75.jpeg"/><Relationship Id="rId9" Type="http://schemas.openxmlformats.org/officeDocument/2006/relationships/image" Target="../media/image80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jpeg"/><Relationship Id="rId13" Type="http://schemas.openxmlformats.org/officeDocument/2006/relationships/image" Target="../media/image96.jpeg"/><Relationship Id="rId3" Type="http://schemas.openxmlformats.org/officeDocument/2006/relationships/image" Target="../media/image86.jpeg"/><Relationship Id="rId7" Type="http://schemas.openxmlformats.org/officeDocument/2006/relationships/image" Target="../media/image90.jpeg"/><Relationship Id="rId12" Type="http://schemas.openxmlformats.org/officeDocument/2006/relationships/image" Target="../media/image95.jpeg"/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9.jpeg"/><Relationship Id="rId11" Type="http://schemas.openxmlformats.org/officeDocument/2006/relationships/image" Target="../media/image94.jpeg"/><Relationship Id="rId5" Type="http://schemas.openxmlformats.org/officeDocument/2006/relationships/image" Target="../media/image88.jpeg"/><Relationship Id="rId10" Type="http://schemas.openxmlformats.org/officeDocument/2006/relationships/image" Target="../media/image93.jpeg"/><Relationship Id="rId4" Type="http://schemas.openxmlformats.org/officeDocument/2006/relationships/image" Target="../media/image87.jpeg"/><Relationship Id="rId9" Type="http://schemas.openxmlformats.org/officeDocument/2006/relationships/image" Target="../media/image92.jpe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jpeg"/><Relationship Id="rId3" Type="http://schemas.openxmlformats.org/officeDocument/2006/relationships/image" Target="../media/image98.jpeg"/><Relationship Id="rId7" Type="http://schemas.openxmlformats.org/officeDocument/2006/relationships/image" Target="../media/image102.jpeg"/><Relationship Id="rId12" Type="http://schemas.openxmlformats.org/officeDocument/2006/relationships/image" Target="../media/image107.jpeg"/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1.jpeg"/><Relationship Id="rId11" Type="http://schemas.openxmlformats.org/officeDocument/2006/relationships/image" Target="../media/image106.jpeg"/><Relationship Id="rId5" Type="http://schemas.openxmlformats.org/officeDocument/2006/relationships/image" Target="../media/image100.jpeg"/><Relationship Id="rId10" Type="http://schemas.openxmlformats.org/officeDocument/2006/relationships/image" Target="../media/image105.jpeg"/><Relationship Id="rId4" Type="http://schemas.openxmlformats.org/officeDocument/2006/relationships/image" Target="../media/image99.jpeg"/><Relationship Id="rId9" Type="http://schemas.openxmlformats.org/officeDocument/2006/relationships/image" Target="../media/image104.jpe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09.jpeg"/><Relationship Id="rId4" Type="http://schemas.openxmlformats.org/officeDocument/2006/relationships/image" Target="../media/image108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jpe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407.15886" TargetMode="External"/><Relationship Id="rId2" Type="http://schemas.openxmlformats.org/officeDocument/2006/relationships/hyperlink" Target="https://doi.org/10.1145/3581783.3612137" TargetMode="Externa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doi.org/10.1007/978-3-031-73016-0_13" TargetMode="External"/><Relationship Id="rId4" Type="http://schemas.openxmlformats.org/officeDocument/2006/relationships/hyperlink" Target="https://openaccess.thecvf.com/content/CVPR2021/papers/Choi_VITON-HD_High-Resolution_Virtual_Try-On_via_Misalignment-Aware_Normalization_CVPR_2021_paper.pdf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sv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23.svg"/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12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21.svg"/><Relationship Id="rId5" Type="http://schemas.openxmlformats.org/officeDocument/2006/relationships/image" Target="../media/image15.svg"/><Relationship Id="rId10" Type="http://schemas.openxmlformats.org/officeDocument/2006/relationships/image" Target="../media/image14.png"/><Relationship Id="rId4" Type="http://schemas.openxmlformats.org/officeDocument/2006/relationships/image" Target="../media/image11.png"/><Relationship Id="rId9" Type="http://schemas.openxmlformats.org/officeDocument/2006/relationships/image" Target="../media/image19.svg"/><Relationship Id="rId1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259364" y="9119753"/>
            <a:ext cx="21019104" cy="4280254"/>
          </a:xfrm>
          <a:custGeom>
            <a:avLst/>
            <a:gdLst/>
            <a:ahLst/>
            <a:cxnLst/>
            <a:rect l="l" t="t" r="r" b="b"/>
            <a:pathLst>
              <a:path w="21019104" h="4280254">
                <a:moveTo>
                  <a:pt x="0" y="0"/>
                </a:moveTo>
                <a:lnTo>
                  <a:pt x="21019104" y="0"/>
                </a:lnTo>
                <a:lnTo>
                  <a:pt x="21019104" y="4280254"/>
                </a:lnTo>
                <a:lnTo>
                  <a:pt x="0" y="42802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Freeform 3"/>
          <p:cNvSpPr/>
          <p:nvPr/>
        </p:nvSpPr>
        <p:spPr>
          <a:xfrm>
            <a:off x="-1259364" y="8396694"/>
            <a:ext cx="21019104" cy="4280254"/>
          </a:xfrm>
          <a:custGeom>
            <a:avLst/>
            <a:gdLst/>
            <a:ahLst/>
            <a:cxnLst/>
            <a:rect l="l" t="t" r="r" b="b"/>
            <a:pathLst>
              <a:path w="21019104" h="4280254">
                <a:moveTo>
                  <a:pt x="0" y="0"/>
                </a:moveTo>
                <a:lnTo>
                  <a:pt x="21019104" y="0"/>
                </a:lnTo>
                <a:lnTo>
                  <a:pt x="21019104" y="4280254"/>
                </a:lnTo>
                <a:lnTo>
                  <a:pt x="0" y="42802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Freeform 4"/>
          <p:cNvSpPr/>
          <p:nvPr/>
        </p:nvSpPr>
        <p:spPr>
          <a:xfrm>
            <a:off x="0" y="190850"/>
            <a:ext cx="2654588" cy="2253054"/>
          </a:xfrm>
          <a:custGeom>
            <a:avLst/>
            <a:gdLst/>
            <a:ahLst/>
            <a:cxnLst/>
            <a:rect l="l" t="t" r="r" b="b"/>
            <a:pathLst>
              <a:path w="2654588" h="2253054">
                <a:moveTo>
                  <a:pt x="0" y="0"/>
                </a:moveTo>
                <a:lnTo>
                  <a:pt x="2654588" y="0"/>
                </a:lnTo>
                <a:lnTo>
                  <a:pt x="2654588" y="2253054"/>
                </a:lnTo>
                <a:lnTo>
                  <a:pt x="0" y="225305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Freeform 5"/>
          <p:cNvSpPr/>
          <p:nvPr/>
        </p:nvSpPr>
        <p:spPr>
          <a:xfrm>
            <a:off x="15698015" y="349632"/>
            <a:ext cx="2351428" cy="1857768"/>
          </a:xfrm>
          <a:custGeom>
            <a:avLst/>
            <a:gdLst/>
            <a:ahLst/>
            <a:cxnLst/>
            <a:rect l="l" t="t" r="r" b="b"/>
            <a:pathLst>
              <a:path w="2351428" h="1857768">
                <a:moveTo>
                  <a:pt x="0" y="0"/>
                </a:moveTo>
                <a:lnTo>
                  <a:pt x="2351428" y="0"/>
                </a:lnTo>
                <a:lnTo>
                  <a:pt x="2351428" y="1857768"/>
                </a:lnTo>
                <a:lnTo>
                  <a:pt x="0" y="185776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15290" b="-11282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6" name="TextBox 6"/>
          <p:cNvSpPr txBox="1"/>
          <p:nvPr/>
        </p:nvSpPr>
        <p:spPr>
          <a:xfrm>
            <a:off x="7612392" y="3014519"/>
            <a:ext cx="10383329" cy="2619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00"/>
              </a:lnSpc>
              <a:spcBef>
                <a:spcPct val="0"/>
              </a:spcBef>
            </a:pPr>
            <a:r>
              <a:rPr lang="en-US" sz="15000" dirty="0">
                <a:solidFill>
                  <a:srgbClr val="0D6388"/>
                </a:solidFill>
                <a:latin typeface="Ahkio Light"/>
                <a:ea typeface="Ahkio Light"/>
                <a:cs typeface="Ahkio Light"/>
                <a:sym typeface="Ahkio Light"/>
              </a:rPr>
              <a:t>Try Fit</a:t>
            </a:r>
          </a:p>
        </p:txBody>
      </p:sp>
      <p:sp>
        <p:nvSpPr>
          <p:cNvPr id="7" name="AutoShape 7"/>
          <p:cNvSpPr/>
          <p:nvPr/>
        </p:nvSpPr>
        <p:spPr>
          <a:xfrm>
            <a:off x="9250188" y="5770811"/>
            <a:ext cx="7107737" cy="0"/>
          </a:xfrm>
          <a:prstGeom prst="line">
            <a:avLst/>
          </a:prstGeom>
          <a:ln w="76200" cap="flat">
            <a:solidFill>
              <a:srgbClr val="B2D1D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 dirty="0"/>
          </a:p>
        </p:txBody>
      </p:sp>
      <p:sp>
        <p:nvSpPr>
          <p:cNvPr id="8" name="Freeform 8"/>
          <p:cNvSpPr/>
          <p:nvPr/>
        </p:nvSpPr>
        <p:spPr>
          <a:xfrm>
            <a:off x="-1259364" y="8853894"/>
            <a:ext cx="21019104" cy="4280254"/>
          </a:xfrm>
          <a:custGeom>
            <a:avLst/>
            <a:gdLst/>
            <a:ahLst/>
            <a:cxnLst/>
            <a:rect l="l" t="t" r="r" b="b"/>
            <a:pathLst>
              <a:path w="21019104" h="4280254">
                <a:moveTo>
                  <a:pt x="0" y="0"/>
                </a:moveTo>
                <a:lnTo>
                  <a:pt x="21019104" y="0"/>
                </a:lnTo>
                <a:lnTo>
                  <a:pt x="21019104" y="4280254"/>
                </a:lnTo>
                <a:lnTo>
                  <a:pt x="0" y="42802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9" name="Freeform 9"/>
          <p:cNvSpPr/>
          <p:nvPr/>
        </p:nvSpPr>
        <p:spPr>
          <a:xfrm>
            <a:off x="1327294" y="2464003"/>
            <a:ext cx="7210120" cy="5358994"/>
          </a:xfrm>
          <a:custGeom>
            <a:avLst/>
            <a:gdLst/>
            <a:ahLst/>
            <a:cxnLst/>
            <a:rect l="l" t="t" r="r" b="b"/>
            <a:pathLst>
              <a:path w="7210120" h="5358994">
                <a:moveTo>
                  <a:pt x="0" y="0"/>
                </a:moveTo>
                <a:lnTo>
                  <a:pt x="7210120" y="0"/>
                </a:lnTo>
                <a:lnTo>
                  <a:pt x="7210120" y="5358994"/>
                </a:lnTo>
                <a:lnTo>
                  <a:pt x="0" y="535899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9010" t="-2797" r="-2079" b="-24245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0" name="TextBox 10"/>
          <p:cNvSpPr txBox="1"/>
          <p:nvPr/>
        </p:nvSpPr>
        <p:spPr>
          <a:xfrm>
            <a:off x="7612392" y="5774379"/>
            <a:ext cx="10383329" cy="892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 dirty="0">
                <a:solidFill>
                  <a:srgbClr val="0D6388"/>
                </a:solidFill>
                <a:latin typeface="Ahkio"/>
                <a:ea typeface="Ahkio"/>
                <a:cs typeface="Ahkio"/>
                <a:sym typeface="Ahkio"/>
              </a:rPr>
              <a:t>Virtual try-on Egyptian brands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63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336945" y="337772"/>
            <a:ext cx="17614110" cy="9611456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3" name="Freeform 3"/>
          <p:cNvSpPr/>
          <p:nvPr/>
        </p:nvSpPr>
        <p:spPr>
          <a:xfrm>
            <a:off x="812537" y="2424475"/>
            <a:ext cx="1043106" cy="1043106"/>
          </a:xfrm>
          <a:custGeom>
            <a:avLst/>
            <a:gdLst/>
            <a:ahLst/>
            <a:cxnLst/>
            <a:rect l="l" t="t" r="r" b="b"/>
            <a:pathLst>
              <a:path w="1043106" h="1043106">
                <a:moveTo>
                  <a:pt x="0" y="0"/>
                </a:moveTo>
                <a:lnTo>
                  <a:pt x="1043106" y="0"/>
                </a:lnTo>
                <a:lnTo>
                  <a:pt x="1043106" y="1043106"/>
                </a:lnTo>
                <a:lnTo>
                  <a:pt x="0" y="10431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Freeform 4"/>
          <p:cNvSpPr/>
          <p:nvPr/>
        </p:nvSpPr>
        <p:spPr>
          <a:xfrm>
            <a:off x="864548" y="4496281"/>
            <a:ext cx="939084" cy="779621"/>
          </a:xfrm>
          <a:custGeom>
            <a:avLst/>
            <a:gdLst/>
            <a:ahLst/>
            <a:cxnLst/>
            <a:rect l="l" t="t" r="r" b="b"/>
            <a:pathLst>
              <a:path w="939084" h="779621">
                <a:moveTo>
                  <a:pt x="0" y="0"/>
                </a:moveTo>
                <a:lnTo>
                  <a:pt x="939084" y="0"/>
                </a:lnTo>
                <a:lnTo>
                  <a:pt x="939084" y="779621"/>
                </a:lnTo>
                <a:lnTo>
                  <a:pt x="0" y="77962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b="-11118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Freeform 5"/>
          <p:cNvSpPr/>
          <p:nvPr/>
        </p:nvSpPr>
        <p:spPr>
          <a:xfrm>
            <a:off x="803012" y="8134328"/>
            <a:ext cx="939084" cy="763219"/>
          </a:xfrm>
          <a:custGeom>
            <a:avLst/>
            <a:gdLst/>
            <a:ahLst/>
            <a:cxnLst/>
            <a:rect l="l" t="t" r="r" b="b"/>
            <a:pathLst>
              <a:path w="939084" h="763219">
                <a:moveTo>
                  <a:pt x="0" y="0"/>
                </a:moveTo>
                <a:lnTo>
                  <a:pt x="939083" y="0"/>
                </a:lnTo>
                <a:lnTo>
                  <a:pt x="939083" y="763219"/>
                </a:lnTo>
                <a:lnTo>
                  <a:pt x="0" y="76321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6" name="Freeform 6"/>
          <p:cNvSpPr/>
          <p:nvPr/>
        </p:nvSpPr>
        <p:spPr>
          <a:xfrm>
            <a:off x="1028700" y="6281738"/>
            <a:ext cx="669155" cy="766740"/>
          </a:xfrm>
          <a:custGeom>
            <a:avLst/>
            <a:gdLst/>
            <a:ahLst/>
            <a:cxnLst/>
            <a:rect l="l" t="t" r="r" b="b"/>
            <a:pathLst>
              <a:path w="669155" h="766740">
                <a:moveTo>
                  <a:pt x="0" y="0"/>
                </a:moveTo>
                <a:lnTo>
                  <a:pt x="669155" y="0"/>
                </a:lnTo>
                <a:lnTo>
                  <a:pt x="669155" y="766740"/>
                </a:lnTo>
                <a:lnTo>
                  <a:pt x="0" y="76674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7" name="TextBox 7"/>
          <p:cNvSpPr txBox="1"/>
          <p:nvPr/>
        </p:nvSpPr>
        <p:spPr>
          <a:xfrm>
            <a:off x="2571814" y="1047750"/>
            <a:ext cx="13009313" cy="739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99"/>
              </a:lnSpc>
            </a:pPr>
            <a:r>
              <a:rPr lang="en-US" sz="4999" dirty="0">
                <a:solidFill>
                  <a:srgbClr val="000000"/>
                </a:solidFill>
                <a:latin typeface="Ahkio Light"/>
                <a:ea typeface="Ahkio Light"/>
                <a:cs typeface="Ahkio Light"/>
                <a:sym typeface="Ahkio Light"/>
              </a:rPr>
              <a:t>Developing an AI-powered, Virtual Try-On (VTON) system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133922" y="2210669"/>
            <a:ext cx="15567899" cy="1608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000"/>
              </a:lnSpc>
              <a:spcBef>
                <a:spcPct val="0"/>
              </a:spcBef>
            </a:pPr>
            <a:r>
              <a:rPr lang="en-US" sz="5000" u="none" strike="noStrike" dirty="0">
                <a:solidFill>
                  <a:srgbClr val="000000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Culturally Inclusive Try-On</a:t>
            </a:r>
          </a:p>
          <a:p>
            <a:pPr marL="0" lvl="0" indent="0" algn="l">
              <a:lnSpc>
                <a:spcPts val="5740"/>
              </a:lnSpc>
              <a:spcBef>
                <a:spcPct val="0"/>
              </a:spcBef>
            </a:pPr>
            <a:r>
              <a:rPr lang="en-US" sz="4100" u="none" strike="noStrike" dirty="0">
                <a:solidFill>
                  <a:srgbClr val="000000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Designed with hijab integration for diverse and inclusive virtual fitting experiences.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133922" y="4015189"/>
            <a:ext cx="15817133" cy="16084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000"/>
              </a:lnSpc>
              <a:spcBef>
                <a:spcPct val="0"/>
              </a:spcBef>
            </a:pPr>
            <a:r>
              <a:rPr lang="en-US" sz="5000" dirty="0">
                <a:solidFill>
                  <a:srgbClr val="000000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S</a:t>
            </a:r>
            <a:r>
              <a:rPr lang="en-US" sz="5000" u="none" strike="noStrike" dirty="0">
                <a:solidFill>
                  <a:srgbClr val="000000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upport Local &amp; Regional Fashion</a:t>
            </a:r>
          </a:p>
          <a:p>
            <a:pPr marL="0" lvl="0" indent="0" algn="l">
              <a:lnSpc>
                <a:spcPts val="5740"/>
              </a:lnSpc>
              <a:spcBef>
                <a:spcPct val="0"/>
              </a:spcBef>
            </a:pPr>
            <a:r>
              <a:rPr lang="en-US" sz="4100" u="none" strike="noStrike" dirty="0">
                <a:solidFill>
                  <a:srgbClr val="000000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Built to promote Egyptian designers and showcase homegrown brands with regional styles.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133922" y="5823669"/>
            <a:ext cx="15567899" cy="1608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000"/>
              </a:lnSpc>
              <a:spcBef>
                <a:spcPct val="0"/>
              </a:spcBef>
            </a:pPr>
            <a:r>
              <a:rPr lang="en-US" sz="5000" dirty="0">
                <a:solidFill>
                  <a:srgbClr val="000000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Red</a:t>
            </a:r>
            <a:r>
              <a:rPr lang="en-US" sz="5000" u="none" strike="noStrike" dirty="0">
                <a:solidFill>
                  <a:srgbClr val="000000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uce Returns</a:t>
            </a:r>
          </a:p>
          <a:p>
            <a:pPr marL="0" lvl="0" indent="0" algn="l">
              <a:lnSpc>
                <a:spcPts val="5740"/>
              </a:lnSpc>
              <a:spcBef>
                <a:spcPct val="0"/>
              </a:spcBef>
            </a:pPr>
            <a:r>
              <a:rPr lang="en-US" sz="4100" u="none" strike="noStrike" dirty="0">
                <a:solidFill>
                  <a:srgbClr val="000000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Focused on realistic fit visualization to improve accuracy and trust in online shopping.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133922" y="7632149"/>
            <a:ext cx="15567899" cy="1608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000"/>
              </a:lnSpc>
              <a:spcBef>
                <a:spcPct val="0"/>
              </a:spcBef>
            </a:pPr>
            <a:r>
              <a:rPr lang="en-US" sz="5000" dirty="0">
                <a:solidFill>
                  <a:srgbClr val="000000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Easy-to-Us</a:t>
            </a:r>
            <a:r>
              <a:rPr lang="en-US" sz="5000" u="none" strike="noStrike" dirty="0">
                <a:solidFill>
                  <a:srgbClr val="000000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e Interface</a:t>
            </a:r>
          </a:p>
          <a:p>
            <a:pPr marL="0" lvl="0" indent="0" algn="l">
              <a:lnSpc>
                <a:spcPts val="5740"/>
              </a:lnSpc>
              <a:spcBef>
                <a:spcPct val="0"/>
              </a:spcBef>
            </a:pPr>
            <a:r>
              <a:rPr lang="en-US" sz="4100" u="none" strike="noStrike" dirty="0">
                <a:solidFill>
                  <a:srgbClr val="000000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Simple browsing, selecting, and trying on clothes with a seamless user-friendly design.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8" grpId="0"/>
      <p:bldP spid="9" grpId="0"/>
      <p:bldP spid="10" grpId="0"/>
      <p:bldP spid="1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55214" y="3948875"/>
            <a:ext cx="14777573" cy="2389251"/>
            <a:chOff x="0" y="0"/>
            <a:chExt cx="2513594" cy="406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513594" cy="406400"/>
            </a:xfrm>
            <a:custGeom>
              <a:avLst/>
              <a:gdLst/>
              <a:ahLst/>
              <a:cxnLst/>
              <a:rect l="l" t="t" r="r" b="b"/>
              <a:pathLst>
                <a:path w="2513594" h="406400">
                  <a:moveTo>
                    <a:pt x="0" y="0"/>
                  </a:moveTo>
                  <a:lnTo>
                    <a:pt x="2310394" y="0"/>
                  </a:lnTo>
                  <a:lnTo>
                    <a:pt x="2513594" y="203200"/>
                  </a:lnTo>
                  <a:lnTo>
                    <a:pt x="2310394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D6388"/>
            </a:solidFill>
            <a:ln w="66675" cap="sq">
              <a:solidFill>
                <a:srgbClr val="B2D1DB"/>
              </a:solidFill>
              <a:prstDash val="solid"/>
              <a:miter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177800" y="-19050"/>
              <a:ext cx="2259594" cy="425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 dirty="0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3203491" y="4400552"/>
            <a:ext cx="12133877" cy="13144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500"/>
              </a:lnSpc>
            </a:pPr>
            <a:r>
              <a:rPr lang="en-US" sz="7500" dirty="0">
                <a:solidFill>
                  <a:srgbClr val="FFFFFF"/>
                </a:solidFill>
                <a:latin typeface="Ahkio Thin"/>
                <a:ea typeface="Ahkio Thin"/>
                <a:cs typeface="Ahkio Thin"/>
                <a:sym typeface="Ahkio Thin"/>
              </a:rPr>
              <a:t>4- System Architecture 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Picture 90" descr="A diagram of a software process&#10;&#10;AI-generated content may be incorrect.">
            <a:extLst>
              <a:ext uri="{FF2B5EF4-FFF2-40B4-BE49-F238E27FC236}">
                <a16:creationId xmlns="" xmlns:a16="http://schemas.microsoft.com/office/drawing/2014/main" id="{7B28DE87-32DC-F428-459D-0934A4F882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" y="643"/>
            <a:ext cx="18285714" cy="10285714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55214" y="3948875"/>
            <a:ext cx="14777573" cy="2389251"/>
            <a:chOff x="0" y="0"/>
            <a:chExt cx="2513594" cy="406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513594" cy="406400"/>
            </a:xfrm>
            <a:custGeom>
              <a:avLst/>
              <a:gdLst/>
              <a:ahLst/>
              <a:cxnLst/>
              <a:rect l="l" t="t" r="r" b="b"/>
              <a:pathLst>
                <a:path w="2513594" h="406400">
                  <a:moveTo>
                    <a:pt x="0" y="0"/>
                  </a:moveTo>
                  <a:lnTo>
                    <a:pt x="2310394" y="0"/>
                  </a:lnTo>
                  <a:lnTo>
                    <a:pt x="2513594" y="203200"/>
                  </a:lnTo>
                  <a:lnTo>
                    <a:pt x="2310394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D6388"/>
            </a:solidFill>
            <a:ln w="66675" cap="sq">
              <a:solidFill>
                <a:srgbClr val="B2D1DB"/>
              </a:solidFill>
              <a:prstDash val="solid"/>
              <a:miter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177800" y="-19050"/>
              <a:ext cx="2259594" cy="425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 dirty="0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3077061" y="4400552"/>
            <a:ext cx="12133877" cy="13144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500"/>
              </a:lnSpc>
            </a:pPr>
            <a:r>
              <a:rPr lang="en-US" sz="7500" dirty="0">
                <a:solidFill>
                  <a:srgbClr val="FFFFFF"/>
                </a:solidFill>
                <a:latin typeface="Ahkio Thin"/>
                <a:ea typeface="Ahkio Thin"/>
                <a:cs typeface="Ahkio Thin"/>
                <a:sym typeface="Ahkio Thin"/>
              </a:rPr>
              <a:t>5- Dataset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7813571" y="1433513"/>
            <a:ext cx="2660858" cy="0"/>
          </a:xfrm>
          <a:prstGeom prst="line">
            <a:avLst/>
          </a:prstGeom>
          <a:ln w="85725" cap="rnd">
            <a:solidFill>
              <a:srgbClr val="0D6388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 dirty="0"/>
          </a:p>
        </p:txBody>
      </p:sp>
      <p:sp>
        <p:nvSpPr>
          <p:cNvPr id="3" name="Freeform 3"/>
          <p:cNvSpPr/>
          <p:nvPr/>
        </p:nvSpPr>
        <p:spPr>
          <a:xfrm>
            <a:off x="916769" y="2212700"/>
            <a:ext cx="1880637" cy="2727030"/>
          </a:xfrm>
          <a:custGeom>
            <a:avLst/>
            <a:gdLst/>
            <a:ahLst/>
            <a:cxnLst/>
            <a:rect l="l" t="t" r="r" b="b"/>
            <a:pathLst>
              <a:path w="1880637" h="2727030">
                <a:moveTo>
                  <a:pt x="0" y="0"/>
                </a:moveTo>
                <a:lnTo>
                  <a:pt x="1880637" y="0"/>
                </a:lnTo>
                <a:lnTo>
                  <a:pt x="1880637" y="2727030"/>
                </a:lnTo>
                <a:lnTo>
                  <a:pt x="0" y="27270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722" b="-1722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Freeform 4"/>
          <p:cNvSpPr/>
          <p:nvPr/>
        </p:nvSpPr>
        <p:spPr>
          <a:xfrm>
            <a:off x="3438435" y="2219980"/>
            <a:ext cx="2104419" cy="2712469"/>
          </a:xfrm>
          <a:custGeom>
            <a:avLst/>
            <a:gdLst/>
            <a:ahLst/>
            <a:cxnLst/>
            <a:rect l="l" t="t" r="r" b="b"/>
            <a:pathLst>
              <a:path w="2104419" h="2712469">
                <a:moveTo>
                  <a:pt x="0" y="0"/>
                </a:moveTo>
                <a:lnTo>
                  <a:pt x="2104419" y="0"/>
                </a:lnTo>
                <a:lnTo>
                  <a:pt x="2104419" y="2712469"/>
                </a:lnTo>
                <a:lnTo>
                  <a:pt x="0" y="271246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722" b="-1722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Freeform 5"/>
          <p:cNvSpPr/>
          <p:nvPr/>
        </p:nvSpPr>
        <p:spPr>
          <a:xfrm>
            <a:off x="6183884" y="2216340"/>
            <a:ext cx="1875616" cy="2719749"/>
          </a:xfrm>
          <a:custGeom>
            <a:avLst/>
            <a:gdLst/>
            <a:ahLst/>
            <a:cxnLst/>
            <a:rect l="l" t="t" r="r" b="b"/>
            <a:pathLst>
              <a:path w="1875616" h="2719749">
                <a:moveTo>
                  <a:pt x="0" y="0"/>
                </a:moveTo>
                <a:lnTo>
                  <a:pt x="1875615" y="0"/>
                </a:lnTo>
                <a:lnTo>
                  <a:pt x="1875615" y="2719749"/>
                </a:lnTo>
                <a:lnTo>
                  <a:pt x="0" y="271974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722" b="-1722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6" name="Freeform 6"/>
          <p:cNvSpPr/>
          <p:nvPr/>
        </p:nvSpPr>
        <p:spPr>
          <a:xfrm>
            <a:off x="8700529" y="2216340"/>
            <a:ext cx="1913703" cy="2719749"/>
          </a:xfrm>
          <a:custGeom>
            <a:avLst/>
            <a:gdLst/>
            <a:ahLst/>
            <a:cxnLst/>
            <a:rect l="l" t="t" r="r" b="b"/>
            <a:pathLst>
              <a:path w="1913703" h="2719749">
                <a:moveTo>
                  <a:pt x="0" y="0"/>
                </a:moveTo>
                <a:lnTo>
                  <a:pt x="1913702" y="0"/>
                </a:lnTo>
                <a:lnTo>
                  <a:pt x="1913702" y="2719749"/>
                </a:lnTo>
                <a:lnTo>
                  <a:pt x="0" y="271974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6070" r="-519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7" name="Freeform 7"/>
          <p:cNvSpPr/>
          <p:nvPr/>
        </p:nvSpPr>
        <p:spPr>
          <a:xfrm>
            <a:off x="3672446" y="6177635"/>
            <a:ext cx="1895886" cy="2982477"/>
          </a:xfrm>
          <a:custGeom>
            <a:avLst/>
            <a:gdLst/>
            <a:ahLst/>
            <a:cxnLst/>
            <a:rect l="l" t="t" r="r" b="b"/>
            <a:pathLst>
              <a:path w="1895886" h="2982477">
                <a:moveTo>
                  <a:pt x="0" y="0"/>
                </a:moveTo>
                <a:lnTo>
                  <a:pt x="1895886" y="0"/>
                </a:lnTo>
                <a:lnTo>
                  <a:pt x="1895886" y="2982477"/>
                </a:lnTo>
                <a:lnTo>
                  <a:pt x="0" y="298247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10087" r="-17413" b="-1722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Freeform 8"/>
          <p:cNvSpPr/>
          <p:nvPr/>
        </p:nvSpPr>
        <p:spPr>
          <a:xfrm>
            <a:off x="916769" y="6177635"/>
            <a:ext cx="2114648" cy="2982477"/>
          </a:xfrm>
          <a:custGeom>
            <a:avLst/>
            <a:gdLst/>
            <a:ahLst/>
            <a:cxnLst/>
            <a:rect l="l" t="t" r="r" b="b"/>
            <a:pathLst>
              <a:path w="2114648" h="2982477">
                <a:moveTo>
                  <a:pt x="0" y="0"/>
                </a:moveTo>
                <a:lnTo>
                  <a:pt x="2114648" y="0"/>
                </a:lnTo>
                <a:lnTo>
                  <a:pt x="2114648" y="2982477"/>
                </a:lnTo>
                <a:lnTo>
                  <a:pt x="0" y="298247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1722" b="-1722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9" name="Freeform 9"/>
          <p:cNvSpPr/>
          <p:nvPr/>
        </p:nvSpPr>
        <p:spPr>
          <a:xfrm>
            <a:off x="9066781" y="6173289"/>
            <a:ext cx="2066832" cy="2991170"/>
          </a:xfrm>
          <a:custGeom>
            <a:avLst/>
            <a:gdLst/>
            <a:ahLst/>
            <a:cxnLst/>
            <a:rect l="l" t="t" r="r" b="b"/>
            <a:pathLst>
              <a:path w="2066832" h="2991170">
                <a:moveTo>
                  <a:pt x="0" y="0"/>
                </a:moveTo>
                <a:lnTo>
                  <a:pt x="2066832" y="0"/>
                </a:lnTo>
                <a:lnTo>
                  <a:pt x="2066832" y="2991170"/>
                </a:lnTo>
                <a:lnTo>
                  <a:pt x="0" y="299117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1722" b="-1722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0" name="Freeform 10"/>
          <p:cNvSpPr/>
          <p:nvPr/>
        </p:nvSpPr>
        <p:spPr>
          <a:xfrm>
            <a:off x="6209362" y="6194113"/>
            <a:ext cx="2216390" cy="2949522"/>
          </a:xfrm>
          <a:custGeom>
            <a:avLst/>
            <a:gdLst/>
            <a:ahLst/>
            <a:cxnLst/>
            <a:rect l="l" t="t" r="r" b="b"/>
            <a:pathLst>
              <a:path w="2216390" h="2949522">
                <a:moveTo>
                  <a:pt x="0" y="0"/>
                </a:moveTo>
                <a:lnTo>
                  <a:pt x="2216390" y="0"/>
                </a:lnTo>
                <a:lnTo>
                  <a:pt x="2216390" y="2949522"/>
                </a:lnTo>
                <a:lnTo>
                  <a:pt x="0" y="294952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7118" t="-7512" r="-12809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>
          <a:xfrm>
            <a:off x="12312711" y="2080504"/>
            <a:ext cx="2182369" cy="3095372"/>
          </a:xfrm>
          <a:custGeom>
            <a:avLst/>
            <a:gdLst/>
            <a:ahLst/>
            <a:cxnLst/>
            <a:rect l="l" t="t" r="r" b="b"/>
            <a:pathLst>
              <a:path w="2182369" h="3095372">
                <a:moveTo>
                  <a:pt x="0" y="0"/>
                </a:moveTo>
                <a:lnTo>
                  <a:pt x="2182369" y="0"/>
                </a:lnTo>
                <a:lnTo>
                  <a:pt x="2182369" y="3095372"/>
                </a:lnTo>
                <a:lnTo>
                  <a:pt x="0" y="309537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1753" t="-9184" r="-1753" b="-280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2" name="Freeform 12"/>
          <p:cNvSpPr/>
          <p:nvPr/>
        </p:nvSpPr>
        <p:spPr>
          <a:xfrm>
            <a:off x="15325564" y="2080504"/>
            <a:ext cx="1707306" cy="2991422"/>
          </a:xfrm>
          <a:custGeom>
            <a:avLst/>
            <a:gdLst/>
            <a:ahLst/>
            <a:cxnLst/>
            <a:rect l="l" t="t" r="r" b="b"/>
            <a:pathLst>
              <a:path w="1707306" h="2991422">
                <a:moveTo>
                  <a:pt x="0" y="0"/>
                </a:moveTo>
                <a:lnTo>
                  <a:pt x="1707307" y="0"/>
                </a:lnTo>
                <a:lnTo>
                  <a:pt x="1707307" y="2991422"/>
                </a:lnTo>
                <a:lnTo>
                  <a:pt x="0" y="299142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52474" t="-27036" r="-22021" b="-22349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3" name="Freeform 13"/>
          <p:cNvSpPr/>
          <p:nvPr/>
        </p:nvSpPr>
        <p:spPr>
          <a:xfrm>
            <a:off x="14987204" y="6249113"/>
            <a:ext cx="2384027" cy="2839521"/>
          </a:xfrm>
          <a:custGeom>
            <a:avLst/>
            <a:gdLst/>
            <a:ahLst/>
            <a:cxnLst/>
            <a:rect l="l" t="t" r="r" b="b"/>
            <a:pathLst>
              <a:path w="2384027" h="2839521">
                <a:moveTo>
                  <a:pt x="0" y="0"/>
                </a:moveTo>
                <a:lnTo>
                  <a:pt x="2384027" y="0"/>
                </a:lnTo>
                <a:lnTo>
                  <a:pt x="2384027" y="2839521"/>
                </a:lnTo>
                <a:lnTo>
                  <a:pt x="0" y="2839521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-19532" t="-3235" r="-20445" b="-43669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4" name="Freeform 14"/>
          <p:cNvSpPr/>
          <p:nvPr/>
        </p:nvSpPr>
        <p:spPr>
          <a:xfrm>
            <a:off x="12238167" y="6173289"/>
            <a:ext cx="2109278" cy="2991170"/>
          </a:xfrm>
          <a:custGeom>
            <a:avLst/>
            <a:gdLst/>
            <a:ahLst/>
            <a:cxnLst/>
            <a:rect l="l" t="t" r="r" b="b"/>
            <a:pathLst>
              <a:path w="2109278" h="2991170">
                <a:moveTo>
                  <a:pt x="0" y="0"/>
                </a:moveTo>
                <a:lnTo>
                  <a:pt x="2109278" y="0"/>
                </a:lnTo>
                <a:lnTo>
                  <a:pt x="2109278" y="2991170"/>
                </a:lnTo>
                <a:lnTo>
                  <a:pt x="0" y="2991170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-18447" t="-9750" r="-14047" b="-7091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5" name="TextBox 15"/>
          <p:cNvSpPr txBox="1"/>
          <p:nvPr/>
        </p:nvSpPr>
        <p:spPr>
          <a:xfrm>
            <a:off x="6929392" y="138112"/>
            <a:ext cx="4429215" cy="1295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499"/>
              </a:lnSpc>
              <a:spcBef>
                <a:spcPct val="0"/>
              </a:spcBef>
            </a:pPr>
            <a:r>
              <a:rPr lang="en-US" sz="7499" dirty="0">
                <a:solidFill>
                  <a:srgbClr val="000000"/>
                </a:solidFill>
                <a:latin typeface="Ahkio Light"/>
                <a:ea typeface="Ahkio Light"/>
                <a:cs typeface="Ahkio Light"/>
                <a:sym typeface="Ahkio Light"/>
              </a:rPr>
              <a:t>Data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615207" y="4967151"/>
            <a:ext cx="1702350" cy="9366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99"/>
              </a:lnSpc>
            </a:pPr>
            <a:r>
              <a:rPr lang="en-US" sz="5499" dirty="0">
                <a:solidFill>
                  <a:srgbClr val="000000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Mamzi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3403895" y="9195668"/>
            <a:ext cx="2365455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4999" dirty="0">
                <a:solidFill>
                  <a:srgbClr val="000000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What’s up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5855033" y="9059684"/>
            <a:ext cx="1432965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4999" dirty="0">
                <a:solidFill>
                  <a:srgbClr val="000000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Niswa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3403895" y="5103313"/>
            <a:ext cx="2440039" cy="880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39"/>
              </a:lnSpc>
            </a:pPr>
            <a:r>
              <a:rPr lang="en-US" sz="5099" dirty="0">
                <a:solidFill>
                  <a:srgbClr val="000000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Saqhoute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63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336945" y="337772"/>
            <a:ext cx="17614110" cy="9611456"/>
          </a:xfrm>
          <a:prstGeom prst="rect">
            <a:avLst/>
          </a:prstGeom>
          <a:solidFill>
            <a:srgbClr val="FAFAFA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3" name="AutoShape 3"/>
          <p:cNvSpPr/>
          <p:nvPr/>
        </p:nvSpPr>
        <p:spPr>
          <a:xfrm flipV="1">
            <a:off x="5031615" y="1600383"/>
            <a:ext cx="8254050" cy="0"/>
          </a:xfrm>
          <a:prstGeom prst="line">
            <a:avLst/>
          </a:prstGeom>
          <a:ln w="95250" cap="rnd">
            <a:solidFill>
              <a:srgbClr val="06709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 dirty="0"/>
          </a:p>
        </p:txBody>
      </p:sp>
      <p:graphicFrame>
        <p:nvGraphicFramePr>
          <p:cNvPr id="4" name="Table 4"/>
          <p:cNvGraphicFramePr>
            <a:graphicFrameLocks noGrp="1"/>
          </p:cNvGraphicFramePr>
          <p:nvPr/>
        </p:nvGraphicFramePr>
        <p:xfrm>
          <a:off x="951053" y="1943168"/>
          <a:ext cx="16385894" cy="7618271"/>
        </p:xfrm>
        <a:graphic>
          <a:graphicData uri="http://schemas.openxmlformats.org/drawingml/2006/table">
            <a:tbl>
              <a:tblPr/>
              <a:tblGrid>
                <a:gridCol w="310844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97224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4114267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4190938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1061256">
                <a:tc>
                  <a:txBody>
                    <a:bodyPr/>
                    <a:lstStyle/>
                    <a:p>
                      <a:pPr algn="ctr">
                        <a:lnSpc>
                          <a:spcPts val="3191"/>
                        </a:lnSpc>
                        <a:defRPr/>
                      </a:pPr>
                      <a:r>
                        <a:rPr lang="en-US" sz="2799" b="1" dirty="0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Name</a:t>
                      </a:r>
                      <a:endParaRPr lang="en-US" sz="1100" dirty="0"/>
                    </a:p>
                    <a:p>
                      <a:pPr algn="ctr">
                        <a:lnSpc>
                          <a:spcPts val="2849"/>
                        </a:lnSpc>
                      </a:pPr>
                      <a:endParaRPr lang="en-US" sz="1100" dirty="0"/>
                    </a:p>
                  </a:txBody>
                  <a:tcPr marL="66675" marR="66675" marT="66675" marB="66675" anchor="ctr">
                    <a:lnL w="28575" cap="flat" cmpd="sng" algn="ctr">
                      <a:solidFill>
                        <a:srgbClr val="0D6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D6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D6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D6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191"/>
                        </a:lnSpc>
                        <a:defRPr/>
                      </a:pPr>
                      <a:r>
                        <a:rPr lang="en-US" sz="2799" b="1" dirty="0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Size</a:t>
                      </a:r>
                      <a:endParaRPr lang="en-US" sz="1100" dirty="0"/>
                    </a:p>
                  </a:txBody>
                  <a:tcPr marL="66675" marR="66675" marT="66675" marB="66675" anchor="ctr">
                    <a:lnL w="28575" cap="flat" cmpd="sng" algn="ctr">
                      <a:solidFill>
                        <a:srgbClr val="0D6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D6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D6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D6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191"/>
                        </a:lnSpc>
                        <a:defRPr/>
                      </a:pPr>
                      <a:r>
                        <a:rPr lang="en-US" sz="2799" b="1" dirty="0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Description</a:t>
                      </a:r>
                      <a:endParaRPr lang="en-US" sz="1100" dirty="0"/>
                    </a:p>
                  </a:txBody>
                  <a:tcPr marL="66675" marR="66675" marT="66675" marB="66675" anchor="ctr">
                    <a:lnL w="28575" cap="flat" cmpd="sng" algn="ctr">
                      <a:solidFill>
                        <a:srgbClr val="0D6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D6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D6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D6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191"/>
                        </a:lnSpc>
                        <a:defRPr/>
                      </a:pPr>
                      <a:r>
                        <a:rPr lang="en-US" sz="2799" b="1" dirty="0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Resource</a:t>
                      </a:r>
                      <a:endParaRPr lang="en-US" sz="1100" dirty="0"/>
                    </a:p>
                  </a:txBody>
                  <a:tcPr marL="66675" marR="66675" marT="66675" marB="66675" anchor="ctr">
                    <a:lnL w="28575" cap="flat" cmpd="sng" algn="ctr">
                      <a:solidFill>
                        <a:srgbClr val="0D6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D6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D6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D6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074707">
                <a:tc rowSpan="4">
                  <a:txBody>
                    <a:bodyPr/>
                    <a:lstStyle/>
                    <a:p>
                      <a:pPr algn="ctr">
                        <a:lnSpc>
                          <a:spcPts val="3500"/>
                        </a:lnSpc>
                        <a:defRPr/>
                      </a:pPr>
                      <a:r>
                        <a:rPr lang="en-US" sz="2500" b="1" dirty="0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TRYFIT Dataset</a:t>
                      </a:r>
                      <a:endParaRPr lang="en-US" sz="1100" dirty="0"/>
                    </a:p>
                  </a:txBody>
                  <a:tcPr marL="66675" marR="66675" marT="66675" marB="66675" anchor="ctr">
                    <a:lnL w="28575" cap="flat" cmpd="sng" algn="ctr">
                      <a:solidFill>
                        <a:srgbClr val="0D6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D6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D6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D6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49"/>
                        </a:lnSpc>
                        <a:defRPr/>
                      </a:pPr>
                      <a:endParaRPr lang="en-US" sz="1100" dirty="0"/>
                    </a:p>
                    <a:p>
                      <a:pPr algn="ctr">
                        <a:lnSpc>
                          <a:spcPts val="2849"/>
                        </a:lnSpc>
                      </a:pPr>
                      <a:r>
                        <a:rPr lang="en-US" sz="2499" dirty="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41 pair images (FULL)</a:t>
                      </a:r>
                    </a:p>
                    <a:p>
                      <a:pPr algn="ctr">
                        <a:lnSpc>
                          <a:spcPts val="2849"/>
                        </a:lnSpc>
                      </a:pPr>
                      <a:r>
                        <a:rPr lang="en-US" sz="2499" dirty="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93 pair images (LOWER)</a:t>
                      </a:r>
                    </a:p>
                    <a:p>
                      <a:pPr algn="ctr">
                        <a:lnSpc>
                          <a:spcPts val="2849"/>
                        </a:lnSpc>
                      </a:pPr>
                      <a:r>
                        <a:rPr lang="en-US" sz="2499" dirty="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55 pair images (UPPER)</a:t>
                      </a:r>
                    </a:p>
                    <a:p>
                      <a:pPr algn="ctr">
                        <a:lnSpc>
                          <a:spcPts val="2849"/>
                        </a:lnSpc>
                      </a:pPr>
                      <a:endParaRPr lang="en-US" sz="2499" dirty="0">
                        <a:solidFill>
                          <a:srgbClr val="000000"/>
                        </a:solidFill>
                        <a:latin typeface="Canva Sans"/>
                        <a:ea typeface="Canva Sans"/>
                        <a:cs typeface="Canva Sans"/>
                        <a:sym typeface="Canva Sans"/>
                      </a:endParaRPr>
                    </a:p>
                  </a:txBody>
                  <a:tcPr marL="66675" marR="66675" marT="66675" marB="66675" anchor="ctr">
                    <a:lnL w="28575" cap="flat" cmpd="sng" algn="ctr">
                      <a:solidFill>
                        <a:srgbClr val="0D6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D6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D6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D6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49"/>
                        </a:lnSpc>
                        <a:defRPr/>
                      </a:pPr>
                      <a:r>
                        <a:rPr lang="en-US" sz="2499" b="1" dirty="0">
                          <a:solidFill>
                            <a:srgbClr val="000000"/>
                          </a:solidFill>
                          <a:latin typeface="Canva Sans Medium"/>
                          <a:ea typeface="Canva Sans Medium"/>
                          <a:cs typeface="Canva Sans Medium"/>
                          <a:sym typeface="Canva Sans Medium"/>
                        </a:rPr>
                        <a:t>unveiled models</a:t>
                      </a:r>
                      <a:endParaRPr lang="en-US" sz="1100" dirty="0"/>
                    </a:p>
                  </a:txBody>
                  <a:tcPr marL="66675" marR="66675" marT="66675" marB="66675" anchor="ctr">
                    <a:lnL w="28575" cap="flat" cmpd="sng" algn="ctr">
                      <a:solidFill>
                        <a:srgbClr val="0D6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D6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D6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D6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ts val="2849"/>
                        </a:lnSpc>
                        <a:defRPr/>
                      </a:pPr>
                      <a:r>
                        <a:rPr lang="en-US" sz="2499" b="1" dirty="0">
                          <a:solidFill>
                            <a:srgbClr val="000000"/>
                          </a:solidFill>
                          <a:latin typeface="Canva Sans Medium"/>
                          <a:ea typeface="Canva Sans Medium"/>
                          <a:cs typeface="Canva Sans Medium"/>
                          <a:sym typeface="Canva Sans Medium"/>
                        </a:rPr>
                        <a:t>web scraping Local brands websites</a:t>
                      </a:r>
                      <a:endParaRPr lang="en-US" sz="1100" dirty="0"/>
                    </a:p>
                  </a:txBody>
                  <a:tcPr marL="66675" marR="66675" marT="66675" marB="66675" anchor="ctr">
                    <a:lnL w="28575" cap="flat" cmpd="sng" algn="ctr">
                      <a:solidFill>
                        <a:srgbClr val="0D6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D6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D6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D6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367203">
                <a:tc vMerge="1">
                  <a:txBody>
                    <a:bodyPr/>
                    <a:lstStyle/>
                    <a:p>
                      <a:pPr algn="ctr">
                        <a:lnSpc>
                          <a:spcPts val="3500"/>
                        </a:lnSpc>
                        <a:defRPr/>
                      </a:pPr>
                      <a:r>
                        <a:rPr lang="en-US" sz="2500" b="1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TRYFIT Dataset</a:t>
                      </a:r>
                      <a:endParaRPr lang="en-US" sz="1100"/>
                    </a:p>
                  </a:txBody>
                  <a:tcPr marL="66675" marR="66675" marT="66675" marB="66675" anchor="ctr">
                    <a:lnL w="28575" cap="flat" cmpd="sng" algn="ctr">
                      <a:solidFill>
                        <a:srgbClr val="0D6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D6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D6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D6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49"/>
                        </a:lnSpc>
                        <a:defRPr/>
                      </a:pPr>
                      <a:endParaRPr lang="en-US" sz="1100" dirty="0"/>
                    </a:p>
                    <a:p>
                      <a:pPr algn="ctr">
                        <a:lnSpc>
                          <a:spcPts val="2849"/>
                        </a:lnSpc>
                      </a:pPr>
                      <a:r>
                        <a:rPr lang="en-US" sz="2499" dirty="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141 pair images </a:t>
                      </a:r>
                    </a:p>
                    <a:p>
                      <a:pPr algn="ctr">
                        <a:lnSpc>
                          <a:spcPts val="2849"/>
                        </a:lnSpc>
                      </a:pPr>
                      <a:endParaRPr lang="en-US" sz="2499" dirty="0">
                        <a:solidFill>
                          <a:srgbClr val="000000"/>
                        </a:solidFill>
                        <a:latin typeface="Canva Sans"/>
                        <a:ea typeface="Canva Sans"/>
                        <a:cs typeface="Canva Sans"/>
                        <a:sym typeface="Canva Sans"/>
                      </a:endParaRPr>
                    </a:p>
                  </a:txBody>
                  <a:tcPr marL="66675" marR="66675" marT="66675" marB="66675" anchor="ctr">
                    <a:lnL w="28575" cap="flat" cmpd="sng" algn="ctr">
                      <a:solidFill>
                        <a:srgbClr val="0D6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D6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D6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D6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49"/>
                        </a:lnSpc>
                        <a:defRPr/>
                      </a:pPr>
                      <a:r>
                        <a:rPr lang="en-US" sz="2499" b="1" dirty="0">
                          <a:solidFill>
                            <a:srgbClr val="000000"/>
                          </a:solidFill>
                          <a:latin typeface="Canva Sans Medium"/>
                          <a:ea typeface="Canva Sans Medium"/>
                          <a:cs typeface="Canva Sans Medium"/>
                          <a:sym typeface="Canva Sans Medium"/>
                        </a:rPr>
                        <a:t>veiled models</a:t>
                      </a:r>
                      <a:endParaRPr lang="en-US" sz="1100" dirty="0"/>
                    </a:p>
                  </a:txBody>
                  <a:tcPr marL="66675" marR="66675" marT="66675" marB="66675" anchor="ctr">
                    <a:lnL w="28575" cap="flat" cmpd="sng" algn="ctr">
                      <a:solidFill>
                        <a:srgbClr val="0D6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D6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D6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D6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>
                        <a:lnSpc>
                          <a:spcPts val="2849"/>
                        </a:lnSpc>
                        <a:defRPr/>
                      </a:pPr>
                      <a:r>
                        <a:rPr lang="en-US" sz="2499" b="1">
                          <a:solidFill>
                            <a:srgbClr val="000000"/>
                          </a:solidFill>
                          <a:latin typeface="Canva Sans Medium"/>
                          <a:ea typeface="Canva Sans Medium"/>
                          <a:cs typeface="Canva Sans Medium"/>
                          <a:sym typeface="Canva Sans Medium"/>
                        </a:rPr>
                        <a:t>web scraping Local brands websites</a:t>
                      </a:r>
                      <a:endParaRPr lang="en-US" sz="1100"/>
                    </a:p>
                  </a:txBody>
                  <a:tcPr marL="66675" marR="66675" marT="66675" marB="66675" anchor="ctr">
                    <a:lnL w="28575" cap="flat" cmpd="sng" algn="ctr">
                      <a:solidFill>
                        <a:srgbClr val="0D6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D6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D6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D6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074707">
                <a:tc vMerge="1">
                  <a:txBody>
                    <a:bodyPr/>
                    <a:lstStyle/>
                    <a:p>
                      <a:pPr algn="ctr">
                        <a:lnSpc>
                          <a:spcPts val="3500"/>
                        </a:lnSpc>
                        <a:defRPr/>
                      </a:pPr>
                      <a:r>
                        <a:rPr lang="en-US" sz="2500" b="1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TRYFIT Dataset</a:t>
                      </a:r>
                      <a:endParaRPr lang="en-US" sz="1100"/>
                    </a:p>
                  </a:txBody>
                  <a:tcPr marL="66675" marR="66675" marT="66675" marB="66675" anchor="ctr">
                    <a:lnL w="28575" cap="flat" cmpd="sng" algn="ctr">
                      <a:solidFill>
                        <a:srgbClr val="0D6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D6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D6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D6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49"/>
                        </a:lnSpc>
                        <a:defRPr/>
                      </a:pPr>
                      <a:endParaRPr lang="en-US" sz="1100" dirty="0"/>
                    </a:p>
                    <a:p>
                      <a:pPr algn="ctr">
                        <a:lnSpc>
                          <a:spcPts val="2849"/>
                        </a:lnSpc>
                      </a:pPr>
                      <a:r>
                        <a:rPr lang="en-US" sz="2499" dirty="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399 pair images (FULL)</a:t>
                      </a:r>
                    </a:p>
                    <a:p>
                      <a:pPr algn="ctr">
                        <a:lnSpc>
                          <a:spcPts val="2849"/>
                        </a:lnSpc>
                      </a:pPr>
                      <a:r>
                        <a:rPr lang="en-US" sz="2499" dirty="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523 pair images (LOWER)</a:t>
                      </a:r>
                    </a:p>
                    <a:p>
                      <a:pPr algn="ctr">
                        <a:lnSpc>
                          <a:spcPts val="2849"/>
                        </a:lnSpc>
                      </a:pPr>
                      <a:r>
                        <a:rPr lang="en-US" sz="2499" dirty="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663 pair images (UPPER)</a:t>
                      </a:r>
                    </a:p>
                    <a:p>
                      <a:pPr algn="ctr">
                        <a:lnSpc>
                          <a:spcPts val="2849"/>
                        </a:lnSpc>
                      </a:pPr>
                      <a:endParaRPr lang="en-US" sz="2499" dirty="0">
                        <a:solidFill>
                          <a:srgbClr val="000000"/>
                        </a:solidFill>
                        <a:latin typeface="Canva Sans"/>
                        <a:ea typeface="Canva Sans"/>
                        <a:cs typeface="Canva Sans"/>
                        <a:sym typeface="Canva Sans"/>
                      </a:endParaRPr>
                    </a:p>
                  </a:txBody>
                  <a:tcPr marL="66675" marR="66675" marT="66675" marB="66675" anchor="ctr">
                    <a:lnL w="28575" cap="flat" cmpd="sng" algn="ctr">
                      <a:solidFill>
                        <a:srgbClr val="0D6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D6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D6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D6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49"/>
                        </a:lnSpc>
                        <a:defRPr/>
                      </a:pPr>
                      <a:r>
                        <a:rPr lang="en-US" sz="2499" b="1" dirty="0">
                          <a:solidFill>
                            <a:srgbClr val="000000"/>
                          </a:solidFill>
                          <a:latin typeface="Canva Sans Medium"/>
                          <a:ea typeface="Canva Sans Medium"/>
                          <a:cs typeface="Canva Sans Medium"/>
                          <a:sym typeface="Canva Sans Medium"/>
                        </a:rPr>
                        <a:t>unveiled models</a:t>
                      </a:r>
                      <a:endParaRPr lang="en-US" sz="1100" dirty="0"/>
                    </a:p>
                  </a:txBody>
                  <a:tcPr marL="66675" marR="66675" marT="66675" marB="66675" anchor="ctr">
                    <a:lnL w="28575" cap="flat" cmpd="sng" algn="ctr">
                      <a:solidFill>
                        <a:srgbClr val="0D6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D6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D6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D6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49"/>
                        </a:lnSpc>
                        <a:defRPr/>
                      </a:pPr>
                      <a:r>
                        <a:rPr lang="en-US" sz="2499" b="1" dirty="0">
                          <a:solidFill>
                            <a:srgbClr val="000000"/>
                          </a:solidFill>
                          <a:latin typeface="Canva Sans Medium"/>
                          <a:ea typeface="Canva Sans Medium"/>
                          <a:cs typeface="Canva Sans Medium"/>
                          <a:sym typeface="Canva Sans Medium"/>
                        </a:rPr>
                        <a:t>DressCode Dataset</a:t>
                      </a:r>
                      <a:endParaRPr lang="en-US" sz="1100" dirty="0"/>
                    </a:p>
                  </a:txBody>
                  <a:tcPr marL="66675" marR="66675" marT="66675" marB="66675" anchor="ctr">
                    <a:lnL w="28575" cap="flat" cmpd="sng" algn="ctr">
                      <a:solidFill>
                        <a:srgbClr val="0D6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D6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D6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D6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1040398">
                <a:tc vMerge="1">
                  <a:txBody>
                    <a:bodyPr/>
                    <a:lstStyle/>
                    <a:p>
                      <a:pPr algn="ctr">
                        <a:lnSpc>
                          <a:spcPts val="3500"/>
                        </a:lnSpc>
                        <a:defRPr/>
                      </a:pPr>
                      <a:r>
                        <a:rPr lang="en-US" sz="2500" b="1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TRYFIT Dataset</a:t>
                      </a:r>
                      <a:endParaRPr lang="en-US" sz="1100"/>
                    </a:p>
                  </a:txBody>
                  <a:tcPr marL="66675" marR="66675" marT="66675" marB="66675" anchor="ctr">
                    <a:lnL w="28575" cap="flat" cmpd="sng" algn="ctr">
                      <a:solidFill>
                        <a:srgbClr val="0D6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D6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D6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D6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49"/>
                        </a:lnSpc>
                        <a:defRPr/>
                      </a:pPr>
                      <a:r>
                        <a:rPr lang="en-US" sz="2499" dirty="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1000 pair images (FULL)</a:t>
                      </a:r>
                      <a:endParaRPr lang="en-US" sz="1100" dirty="0"/>
                    </a:p>
                    <a:p>
                      <a:pPr algn="ctr">
                        <a:lnSpc>
                          <a:spcPts val="2849"/>
                        </a:lnSpc>
                      </a:pPr>
                      <a:r>
                        <a:rPr lang="en-US" sz="2499" dirty="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865 pair images (UPPER)</a:t>
                      </a:r>
                    </a:p>
                  </a:txBody>
                  <a:tcPr marL="66675" marR="66675" marT="66675" marB="66675" anchor="ctr">
                    <a:lnL w="28575" cap="flat" cmpd="sng" algn="ctr">
                      <a:solidFill>
                        <a:srgbClr val="0D6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D6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D6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D6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b="1" dirty="0">
                          <a:solidFill>
                            <a:srgbClr val="000000"/>
                          </a:solidFill>
                          <a:latin typeface="Canva Sans Medium"/>
                          <a:ea typeface="Canva Sans Medium"/>
                          <a:cs typeface="Canva Sans Medium"/>
                          <a:sym typeface="Canva Sans Medium"/>
                        </a:rPr>
                        <a:t>unveiled models</a:t>
                      </a:r>
                      <a:endParaRPr lang="en-US" sz="1100" dirty="0"/>
                    </a:p>
                  </a:txBody>
                  <a:tcPr marL="66675" marR="66675" marT="66675" marB="66675" anchor="ctr">
                    <a:lnL w="28575" cap="flat" cmpd="sng" algn="ctr">
                      <a:solidFill>
                        <a:srgbClr val="0D6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D6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D6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D6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49"/>
                        </a:lnSpc>
                        <a:defRPr/>
                      </a:pPr>
                      <a:r>
                        <a:rPr lang="en-US" sz="2499" b="1" dirty="0">
                          <a:solidFill>
                            <a:srgbClr val="000000"/>
                          </a:solidFill>
                          <a:latin typeface="Canva Sans Medium"/>
                          <a:ea typeface="Canva Sans Medium"/>
                          <a:cs typeface="Canva Sans Medium"/>
                          <a:sym typeface="Canva Sans Medium"/>
                        </a:rPr>
                        <a:t>Anchor Dataset</a:t>
                      </a:r>
                      <a:endParaRPr lang="en-US" sz="1100" dirty="0"/>
                    </a:p>
                  </a:txBody>
                  <a:tcPr marL="66675" marR="66675" marT="66675" marB="66675" anchor="ctr">
                    <a:lnL w="28575" cap="flat" cmpd="sng" algn="ctr">
                      <a:solidFill>
                        <a:srgbClr val="0D6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D6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D6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D6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" name="TextBox 5"/>
          <p:cNvSpPr txBox="1"/>
          <p:nvPr/>
        </p:nvSpPr>
        <p:spPr>
          <a:xfrm>
            <a:off x="3983411" y="266517"/>
            <a:ext cx="10321177" cy="1295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499"/>
              </a:lnSpc>
              <a:spcBef>
                <a:spcPct val="0"/>
              </a:spcBef>
            </a:pPr>
            <a:r>
              <a:rPr lang="en-US" sz="7499" dirty="0">
                <a:solidFill>
                  <a:srgbClr val="000000"/>
                </a:solidFill>
                <a:latin typeface="Ahkio Light"/>
                <a:ea typeface="Ahkio Light"/>
                <a:cs typeface="Ahkio Light"/>
                <a:sym typeface="Ahkio Light"/>
              </a:rPr>
              <a:t> Description of Dataset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55214" y="3948875"/>
            <a:ext cx="14777573" cy="2389251"/>
            <a:chOff x="0" y="0"/>
            <a:chExt cx="2513594" cy="406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513594" cy="406400"/>
            </a:xfrm>
            <a:custGeom>
              <a:avLst/>
              <a:gdLst/>
              <a:ahLst/>
              <a:cxnLst/>
              <a:rect l="l" t="t" r="r" b="b"/>
              <a:pathLst>
                <a:path w="2513594" h="406400">
                  <a:moveTo>
                    <a:pt x="0" y="0"/>
                  </a:moveTo>
                  <a:lnTo>
                    <a:pt x="2310394" y="0"/>
                  </a:lnTo>
                  <a:lnTo>
                    <a:pt x="2513594" y="203200"/>
                  </a:lnTo>
                  <a:lnTo>
                    <a:pt x="2310394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D6388"/>
            </a:solidFill>
            <a:ln w="66675" cap="sq">
              <a:solidFill>
                <a:srgbClr val="B2D1DB"/>
              </a:solidFill>
              <a:prstDash val="solid"/>
              <a:miter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177800" y="-19050"/>
              <a:ext cx="2259594" cy="425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 dirty="0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3203491" y="4400552"/>
            <a:ext cx="12133877" cy="13144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500"/>
              </a:lnSpc>
            </a:pPr>
            <a:r>
              <a:rPr lang="en-US" sz="7500" dirty="0">
                <a:solidFill>
                  <a:srgbClr val="FFFFFF"/>
                </a:solidFill>
                <a:latin typeface="Ahkio Thin"/>
                <a:ea typeface="Ahkio Thin"/>
                <a:cs typeface="Ahkio Thin"/>
                <a:sym typeface="Ahkio Thin"/>
              </a:rPr>
              <a:t>6- Phases Description 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63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778786" y="1700344"/>
            <a:ext cx="5731563" cy="12128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 b="1" dirty="0">
                <a:solidFill>
                  <a:srgbClr val="2F1672"/>
                </a:solidFill>
                <a:latin typeface="Ahkio Bold"/>
                <a:ea typeface="Ahkio Bold"/>
                <a:cs typeface="Ahkio Bold"/>
                <a:sym typeface="Ahkio Bold"/>
              </a:rPr>
              <a:t>Presented by</a:t>
            </a:r>
          </a:p>
        </p:txBody>
      </p:sp>
      <p:sp>
        <p:nvSpPr>
          <p:cNvPr id="3" name="AutoShape 3"/>
          <p:cNvSpPr/>
          <p:nvPr/>
        </p:nvSpPr>
        <p:spPr>
          <a:xfrm>
            <a:off x="12701497" y="0"/>
            <a:ext cx="3260858" cy="10308914"/>
          </a:xfrm>
          <a:prstGeom prst="rect">
            <a:avLst/>
          </a:prstGeom>
          <a:solidFill>
            <a:srgbClr val="B2D1DB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4" name="AutoShape 4"/>
          <p:cNvSpPr/>
          <p:nvPr/>
        </p:nvSpPr>
        <p:spPr>
          <a:xfrm>
            <a:off x="937576" y="954114"/>
            <a:ext cx="16412848" cy="8513266"/>
          </a:xfrm>
          <a:prstGeom prst="rect">
            <a:avLst/>
          </a:prstGeom>
          <a:solidFill>
            <a:srgbClr val="F6F4F4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5" name="TextBox 5"/>
          <p:cNvSpPr txBox="1"/>
          <p:nvPr/>
        </p:nvSpPr>
        <p:spPr>
          <a:xfrm>
            <a:off x="3408811" y="3644900"/>
            <a:ext cx="11470377" cy="28162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000000"/>
                </a:solidFill>
                <a:latin typeface="Ahkio Light"/>
                <a:ea typeface="Ahkio Light"/>
                <a:cs typeface="Ahkio Light"/>
                <a:sym typeface="Ahkio Light"/>
              </a:rPr>
              <a:t>PHASE 1</a:t>
            </a:r>
          </a:p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000000"/>
                </a:solidFill>
                <a:latin typeface="Ahkio Light"/>
                <a:ea typeface="Ahkio Light"/>
                <a:cs typeface="Ahkio Light"/>
                <a:sym typeface="Ahkio Light"/>
              </a:rPr>
              <a:t>DATA  PREPARATION  MODELS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313417" y="2209126"/>
            <a:ext cx="3218151" cy="7361724"/>
          </a:xfrm>
          <a:custGeom>
            <a:avLst/>
            <a:gdLst/>
            <a:ahLst/>
            <a:cxnLst/>
            <a:rect l="l" t="t" r="r" b="b"/>
            <a:pathLst>
              <a:path w="3218151" h="7361724">
                <a:moveTo>
                  <a:pt x="0" y="0"/>
                </a:moveTo>
                <a:lnTo>
                  <a:pt x="3218152" y="0"/>
                </a:lnTo>
                <a:lnTo>
                  <a:pt x="3218152" y="7361724"/>
                </a:lnTo>
                <a:lnTo>
                  <a:pt x="0" y="73617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1983" t="-19893" r="-49199" b="-11768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Freeform 3"/>
          <p:cNvSpPr/>
          <p:nvPr/>
        </p:nvSpPr>
        <p:spPr>
          <a:xfrm>
            <a:off x="11540122" y="2209126"/>
            <a:ext cx="2773296" cy="7361724"/>
          </a:xfrm>
          <a:custGeom>
            <a:avLst/>
            <a:gdLst/>
            <a:ahLst/>
            <a:cxnLst/>
            <a:rect l="l" t="t" r="r" b="b"/>
            <a:pathLst>
              <a:path w="2773296" h="7361724">
                <a:moveTo>
                  <a:pt x="0" y="0"/>
                </a:moveTo>
                <a:lnTo>
                  <a:pt x="2773295" y="0"/>
                </a:lnTo>
                <a:lnTo>
                  <a:pt x="2773295" y="7361724"/>
                </a:lnTo>
                <a:lnTo>
                  <a:pt x="0" y="73617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63887" t="-17360" r="-63096" b="-10652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TextBox 4"/>
          <p:cNvSpPr txBox="1"/>
          <p:nvPr/>
        </p:nvSpPr>
        <p:spPr>
          <a:xfrm>
            <a:off x="6593359" y="346075"/>
            <a:ext cx="5101282" cy="12128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 dirty="0">
                <a:solidFill>
                  <a:srgbClr val="000000"/>
                </a:solidFill>
                <a:latin typeface="Ahkio Light"/>
                <a:ea typeface="Ahkio Light"/>
                <a:cs typeface="Ahkio Light"/>
                <a:sym typeface="Ahkio Light"/>
              </a:rPr>
              <a:t>Segmentation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46029" y="3177968"/>
            <a:ext cx="10035660" cy="48161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06"/>
              </a:lnSpc>
            </a:pPr>
            <a:r>
              <a:rPr lang="en-US" sz="5045" dirty="0">
                <a:solidFill>
                  <a:srgbClr val="000000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The model generates detailed human parsing maps that segment a </a:t>
            </a:r>
            <a:r>
              <a:rPr lang="en-US" sz="5045" dirty="0">
                <a:solidFill>
                  <a:srgbClr val="C20F0F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person image</a:t>
            </a:r>
            <a:r>
              <a:rPr lang="en-US" sz="5045" dirty="0">
                <a:solidFill>
                  <a:srgbClr val="000000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 into approximately </a:t>
            </a:r>
            <a:r>
              <a:rPr lang="en-US" sz="5045" dirty="0">
                <a:solidFill>
                  <a:srgbClr val="C20F0F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18 semantic regions</a:t>
            </a:r>
            <a:r>
              <a:rPr lang="en-US" sz="5045" dirty="0">
                <a:solidFill>
                  <a:srgbClr val="000000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 (e.g., hair, face, upper clothes, pants, arms, and legs), which are then used to guide clothing warping and preserve identity-critical regions 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540122" y="2209126"/>
            <a:ext cx="2773296" cy="7361724"/>
          </a:xfrm>
          <a:custGeom>
            <a:avLst/>
            <a:gdLst/>
            <a:ahLst/>
            <a:cxnLst/>
            <a:rect l="l" t="t" r="r" b="b"/>
            <a:pathLst>
              <a:path w="2773296" h="7361724">
                <a:moveTo>
                  <a:pt x="0" y="0"/>
                </a:moveTo>
                <a:lnTo>
                  <a:pt x="2773295" y="0"/>
                </a:lnTo>
                <a:lnTo>
                  <a:pt x="2773295" y="7361724"/>
                </a:lnTo>
                <a:lnTo>
                  <a:pt x="0" y="73617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3887" t="-17360" r="-63096" b="-10652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Freeform 3"/>
          <p:cNvSpPr/>
          <p:nvPr/>
        </p:nvSpPr>
        <p:spPr>
          <a:xfrm>
            <a:off x="14313417" y="2209126"/>
            <a:ext cx="2839266" cy="7361724"/>
          </a:xfrm>
          <a:custGeom>
            <a:avLst/>
            <a:gdLst/>
            <a:ahLst/>
            <a:cxnLst/>
            <a:rect l="l" t="t" r="r" b="b"/>
            <a:pathLst>
              <a:path w="2839266" h="7361724">
                <a:moveTo>
                  <a:pt x="0" y="0"/>
                </a:moveTo>
                <a:lnTo>
                  <a:pt x="2839266" y="0"/>
                </a:lnTo>
                <a:lnTo>
                  <a:pt x="2839266" y="7361724"/>
                </a:lnTo>
                <a:lnTo>
                  <a:pt x="0" y="73617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75859" t="-24203" r="-75987" b="-21305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TextBox 4"/>
          <p:cNvSpPr txBox="1"/>
          <p:nvPr/>
        </p:nvSpPr>
        <p:spPr>
          <a:xfrm>
            <a:off x="5055609" y="346075"/>
            <a:ext cx="8176781" cy="12128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 dirty="0">
                <a:solidFill>
                  <a:srgbClr val="000000"/>
                </a:solidFill>
                <a:latin typeface="Ahkio Light"/>
                <a:ea typeface="Ahkio Light"/>
                <a:cs typeface="Ahkio Light"/>
                <a:sym typeface="Ahkio Light"/>
              </a:rPr>
              <a:t>Skeleton and Keypoints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12704" y="3177968"/>
            <a:ext cx="10035660" cy="48161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06"/>
              </a:lnSpc>
            </a:pPr>
            <a:r>
              <a:rPr lang="en-US" sz="5045" dirty="0">
                <a:solidFill>
                  <a:srgbClr val="000000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We use </a:t>
            </a:r>
            <a:r>
              <a:rPr lang="en-US" sz="5045" dirty="0">
                <a:solidFill>
                  <a:srgbClr val="C20F0F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pose estimation</a:t>
            </a:r>
            <a:r>
              <a:rPr lang="en-US" sz="5045" dirty="0">
                <a:solidFill>
                  <a:srgbClr val="000000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 to extract </a:t>
            </a:r>
            <a:r>
              <a:rPr lang="en-US" sz="5045" dirty="0">
                <a:solidFill>
                  <a:srgbClr val="C20F0F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(KEYPOINTS)</a:t>
            </a:r>
            <a:r>
              <a:rPr lang="en-US" sz="5045" dirty="0">
                <a:solidFill>
                  <a:srgbClr val="000000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 that represent human joints and form a </a:t>
            </a:r>
            <a:r>
              <a:rPr lang="en-US" sz="5045" dirty="0">
                <a:solidFill>
                  <a:srgbClr val="C20F0F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skeleton </a:t>
            </a:r>
            <a:r>
              <a:rPr lang="en-US" sz="5045" dirty="0">
                <a:solidFill>
                  <a:srgbClr val="000000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of the body.</a:t>
            </a:r>
          </a:p>
          <a:p>
            <a:pPr algn="ctr">
              <a:lnSpc>
                <a:spcPts val="6306"/>
              </a:lnSpc>
            </a:pPr>
            <a:r>
              <a:rPr lang="en-US" sz="5045" dirty="0">
                <a:solidFill>
                  <a:srgbClr val="000000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 This skeleton captures the </a:t>
            </a:r>
            <a:r>
              <a:rPr lang="en-US" sz="5045" dirty="0">
                <a:solidFill>
                  <a:srgbClr val="C20F0F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person's pose</a:t>
            </a:r>
            <a:r>
              <a:rPr lang="en-US" sz="5045" dirty="0">
                <a:solidFill>
                  <a:srgbClr val="000000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 and body structure, guiding accurate cloth </a:t>
            </a:r>
            <a:r>
              <a:rPr lang="en-US" sz="5045" dirty="0">
                <a:solidFill>
                  <a:srgbClr val="C20F0F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alignment and warping.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63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860506" y="-782877"/>
            <a:ext cx="24795938" cy="12397969"/>
            <a:chOff x="0" y="0"/>
            <a:chExt cx="33061251" cy="1653062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6530626" cy="16530626"/>
            </a:xfrm>
            <a:custGeom>
              <a:avLst/>
              <a:gdLst/>
              <a:ahLst/>
              <a:cxnLst/>
              <a:rect l="l" t="t" r="r" b="b"/>
              <a:pathLst>
                <a:path w="16530626" h="16530626">
                  <a:moveTo>
                    <a:pt x="0" y="0"/>
                  </a:moveTo>
                  <a:lnTo>
                    <a:pt x="16530626" y="0"/>
                  </a:lnTo>
                  <a:lnTo>
                    <a:pt x="16530626" y="16530626"/>
                  </a:lnTo>
                  <a:lnTo>
                    <a:pt x="0" y="165306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9000"/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" name="Freeform 4"/>
            <p:cNvSpPr/>
            <p:nvPr/>
          </p:nvSpPr>
          <p:spPr>
            <a:xfrm>
              <a:off x="16530626" y="0"/>
              <a:ext cx="16530626" cy="16530626"/>
            </a:xfrm>
            <a:custGeom>
              <a:avLst/>
              <a:gdLst/>
              <a:ahLst/>
              <a:cxnLst/>
              <a:rect l="l" t="t" r="r" b="b"/>
              <a:pathLst>
                <a:path w="16530626" h="16530626">
                  <a:moveTo>
                    <a:pt x="0" y="0"/>
                  </a:moveTo>
                  <a:lnTo>
                    <a:pt x="16530625" y="0"/>
                  </a:lnTo>
                  <a:lnTo>
                    <a:pt x="16530625" y="16530626"/>
                  </a:lnTo>
                  <a:lnTo>
                    <a:pt x="0" y="165306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6000"/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 dirty="0"/>
            </a:p>
          </p:txBody>
        </p:sp>
      </p:grpSp>
      <p:sp>
        <p:nvSpPr>
          <p:cNvPr id="5" name="AutoShape 5"/>
          <p:cNvSpPr/>
          <p:nvPr/>
        </p:nvSpPr>
        <p:spPr>
          <a:xfrm flipV="1">
            <a:off x="1740562" y="2984630"/>
            <a:ext cx="4568043" cy="0"/>
          </a:xfrm>
          <a:prstGeom prst="line">
            <a:avLst/>
          </a:prstGeom>
          <a:ln w="95250" cap="flat">
            <a:solidFill>
              <a:srgbClr val="E9C7C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 dirty="0"/>
          </a:p>
        </p:txBody>
      </p:sp>
      <p:sp>
        <p:nvSpPr>
          <p:cNvPr id="6" name="AutoShape 6"/>
          <p:cNvSpPr/>
          <p:nvPr/>
        </p:nvSpPr>
        <p:spPr>
          <a:xfrm>
            <a:off x="9144000" y="4745939"/>
            <a:ext cx="4969986" cy="0"/>
          </a:xfrm>
          <a:prstGeom prst="line">
            <a:avLst/>
          </a:prstGeom>
          <a:ln w="95250" cap="flat">
            <a:solidFill>
              <a:srgbClr val="E9C7C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 dirty="0"/>
          </a:p>
        </p:txBody>
      </p:sp>
      <p:sp>
        <p:nvSpPr>
          <p:cNvPr id="7" name="Freeform 7"/>
          <p:cNvSpPr/>
          <p:nvPr/>
        </p:nvSpPr>
        <p:spPr>
          <a:xfrm>
            <a:off x="13851663" y="6584676"/>
            <a:ext cx="4068243" cy="4068243"/>
          </a:xfrm>
          <a:custGeom>
            <a:avLst/>
            <a:gdLst/>
            <a:ahLst/>
            <a:cxnLst/>
            <a:rect l="l" t="t" r="r" b="b"/>
            <a:pathLst>
              <a:path w="4068243" h="4068243">
                <a:moveTo>
                  <a:pt x="0" y="0"/>
                </a:moveTo>
                <a:lnTo>
                  <a:pt x="4068243" y="0"/>
                </a:lnTo>
                <a:lnTo>
                  <a:pt x="4068243" y="4068244"/>
                </a:lnTo>
                <a:lnTo>
                  <a:pt x="0" y="40682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grpSp>
        <p:nvGrpSpPr>
          <p:cNvPr id="8" name="Group 8"/>
          <p:cNvGrpSpPr/>
          <p:nvPr/>
        </p:nvGrpSpPr>
        <p:grpSpPr>
          <a:xfrm>
            <a:off x="1039089" y="1305667"/>
            <a:ext cx="16220211" cy="8220882"/>
            <a:chOff x="0" y="0"/>
            <a:chExt cx="4104870" cy="208046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104870" cy="2080469"/>
            </a:xfrm>
            <a:custGeom>
              <a:avLst/>
              <a:gdLst/>
              <a:ahLst/>
              <a:cxnLst/>
              <a:rect l="l" t="t" r="r" b="b"/>
              <a:pathLst>
                <a:path w="4104870" h="2080469">
                  <a:moveTo>
                    <a:pt x="0" y="0"/>
                  </a:moveTo>
                  <a:lnTo>
                    <a:pt x="4104870" y="0"/>
                  </a:lnTo>
                  <a:lnTo>
                    <a:pt x="4104870" y="2080469"/>
                  </a:lnTo>
                  <a:lnTo>
                    <a:pt x="0" y="2080469"/>
                  </a:lnTo>
                  <a:close/>
                </a:path>
              </a:pathLst>
            </a:custGeom>
            <a:solidFill>
              <a:srgbClr val="F6F4F4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19050"/>
              <a:ext cx="4104870" cy="20995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l">
                <a:lnSpc>
                  <a:spcPts val="1430"/>
                </a:lnSpc>
                <a:spcBef>
                  <a:spcPct val="0"/>
                </a:spcBef>
              </a:pPr>
              <a:endParaRPr dirty="0"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9144114" y="3383801"/>
            <a:ext cx="7070444" cy="1205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660"/>
              </a:lnSpc>
            </a:pPr>
            <a:r>
              <a:rPr lang="en-US" sz="6900" dirty="0">
                <a:solidFill>
                  <a:srgbClr val="000000"/>
                </a:solidFill>
                <a:latin typeface="Ahkio Light"/>
                <a:ea typeface="Ahkio Light"/>
                <a:cs typeface="Ahkio Light"/>
                <a:sym typeface="Ahkio Light"/>
              </a:rPr>
              <a:t>Supervised by             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778786" y="1700344"/>
            <a:ext cx="5731563" cy="12128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 dirty="0">
                <a:solidFill>
                  <a:srgbClr val="000000"/>
                </a:solidFill>
                <a:latin typeface="Ahkio Light"/>
                <a:ea typeface="Ahkio Light"/>
                <a:cs typeface="Ahkio Light"/>
                <a:sym typeface="Ahkio Light"/>
              </a:rPr>
              <a:t>Presented by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555639" y="3447269"/>
            <a:ext cx="8115300" cy="47126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049"/>
              </a:lnSpc>
            </a:pPr>
            <a:r>
              <a:rPr lang="en-US" sz="5499" dirty="0">
                <a:solidFill>
                  <a:srgbClr val="000000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Genyveyav Raafat Louka</a:t>
            </a:r>
          </a:p>
          <a:p>
            <a:pPr algn="just">
              <a:lnSpc>
                <a:spcPts val="6049"/>
              </a:lnSpc>
            </a:pPr>
            <a:r>
              <a:rPr lang="en-US" sz="5499" dirty="0">
                <a:solidFill>
                  <a:srgbClr val="000000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Toqa Osama Ali</a:t>
            </a:r>
          </a:p>
          <a:p>
            <a:pPr algn="just">
              <a:lnSpc>
                <a:spcPts val="6049"/>
              </a:lnSpc>
            </a:pPr>
            <a:r>
              <a:rPr lang="en-US" sz="5499" dirty="0">
                <a:solidFill>
                  <a:srgbClr val="000000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Hassnaa Hassan Saied</a:t>
            </a:r>
          </a:p>
          <a:p>
            <a:pPr algn="just"/>
            <a:r>
              <a:rPr lang="en-US" sz="5499" dirty="0">
                <a:solidFill>
                  <a:srgbClr val="000000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Maria George Kamel</a:t>
            </a:r>
          </a:p>
          <a:p>
            <a:pPr algn="just">
              <a:lnSpc>
                <a:spcPts val="6049"/>
              </a:lnSpc>
            </a:pPr>
            <a:r>
              <a:rPr lang="en-US" sz="5499" dirty="0">
                <a:solidFill>
                  <a:srgbClr val="000000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Habiba Mohammed Yahia</a:t>
            </a:r>
          </a:p>
          <a:p>
            <a:pPr algn="just">
              <a:lnSpc>
                <a:spcPts val="6049"/>
              </a:lnSpc>
            </a:pPr>
            <a:r>
              <a:rPr lang="en-US" sz="5499" dirty="0">
                <a:solidFill>
                  <a:srgbClr val="000000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Monica Adel Lotfy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144000" y="5016861"/>
            <a:ext cx="7517484" cy="1586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210"/>
              </a:lnSpc>
            </a:pPr>
            <a:r>
              <a:rPr lang="en-US" sz="5400" spc="226" dirty="0">
                <a:solidFill>
                  <a:srgbClr val="000000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Prof.Dr. Abeer Mahmoud </a:t>
            </a:r>
          </a:p>
          <a:p>
            <a:pPr algn="just">
              <a:lnSpc>
                <a:spcPts val="6210"/>
              </a:lnSpc>
            </a:pPr>
            <a:r>
              <a:rPr lang="en-US" sz="5400" spc="226" dirty="0">
                <a:solidFill>
                  <a:srgbClr val="000000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TA. Mohamed Essam </a:t>
            </a:r>
          </a:p>
        </p:txBody>
      </p:sp>
      <p:sp>
        <p:nvSpPr>
          <p:cNvPr id="16" name="AutoShape 16"/>
          <p:cNvSpPr/>
          <p:nvPr/>
        </p:nvSpPr>
        <p:spPr>
          <a:xfrm>
            <a:off x="1740718" y="3022729"/>
            <a:ext cx="4640606" cy="19050"/>
          </a:xfrm>
          <a:prstGeom prst="line">
            <a:avLst/>
          </a:prstGeom>
          <a:ln w="76200" cap="flat">
            <a:solidFill>
              <a:srgbClr val="B2D1D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 dirty="0"/>
          </a:p>
        </p:txBody>
      </p:sp>
      <p:sp>
        <p:nvSpPr>
          <p:cNvPr id="17" name="AutoShape 17"/>
          <p:cNvSpPr/>
          <p:nvPr/>
        </p:nvSpPr>
        <p:spPr>
          <a:xfrm>
            <a:off x="9144156" y="4688789"/>
            <a:ext cx="4640606" cy="19050"/>
          </a:xfrm>
          <a:prstGeom prst="line">
            <a:avLst/>
          </a:prstGeom>
          <a:ln w="76200" cap="flat">
            <a:solidFill>
              <a:srgbClr val="B2D1D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492037" y="2140723"/>
            <a:ext cx="2881582" cy="6938304"/>
          </a:xfrm>
          <a:custGeom>
            <a:avLst/>
            <a:gdLst/>
            <a:ahLst/>
            <a:cxnLst/>
            <a:rect l="l" t="t" r="r" b="b"/>
            <a:pathLst>
              <a:path w="2881582" h="6938304">
                <a:moveTo>
                  <a:pt x="0" y="0"/>
                </a:moveTo>
                <a:lnTo>
                  <a:pt x="2881581" y="0"/>
                </a:lnTo>
                <a:lnTo>
                  <a:pt x="2881581" y="6938304"/>
                </a:lnTo>
                <a:lnTo>
                  <a:pt x="0" y="69383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1557" t="-2595" r="-50776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Freeform 3"/>
          <p:cNvSpPr/>
          <p:nvPr/>
        </p:nvSpPr>
        <p:spPr>
          <a:xfrm>
            <a:off x="14373618" y="2140723"/>
            <a:ext cx="2885682" cy="6938304"/>
          </a:xfrm>
          <a:custGeom>
            <a:avLst/>
            <a:gdLst/>
            <a:ahLst/>
            <a:cxnLst/>
            <a:rect l="l" t="t" r="r" b="b"/>
            <a:pathLst>
              <a:path w="2885682" h="6938304">
                <a:moveTo>
                  <a:pt x="0" y="0"/>
                </a:moveTo>
                <a:lnTo>
                  <a:pt x="2885682" y="0"/>
                </a:lnTo>
                <a:lnTo>
                  <a:pt x="2885682" y="6938304"/>
                </a:lnTo>
                <a:lnTo>
                  <a:pt x="0" y="69383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4890" t="-3944" r="-49811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TextBox 4"/>
          <p:cNvSpPr txBox="1"/>
          <p:nvPr/>
        </p:nvSpPr>
        <p:spPr>
          <a:xfrm>
            <a:off x="6955853" y="346075"/>
            <a:ext cx="4376294" cy="12128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 dirty="0">
                <a:solidFill>
                  <a:srgbClr val="000000"/>
                </a:solidFill>
                <a:latin typeface="Ahkio Light"/>
                <a:ea typeface="Ahkio Light"/>
                <a:cs typeface="Ahkio Light"/>
                <a:sym typeface="Ahkio Light"/>
              </a:rPr>
              <a:t> Cloth Masks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3177968"/>
            <a:ext cx="10035660" cy="48161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06"/>
              </a:lnSpc>
            </a:pPr>
            <a:r>
              <a:rPr lang="en-US" sz="5045" dirty="0">
                <a:solidFill>
                  <a:srgbClr val="000000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Generated by extracting </a:t>
            </a:r>
            <a:r>
              <a:rPr lang="en-US" sz="5045" dirty="0">
                <a:solidFill>
                  <a:srgbClr val="C20F0F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clothing regions</a:t>
            </a:r>
            <a:r>
              <a:rPr lang="en-US" sz="5045" dirty="0">
                <a:solidFill>
                  <a:srgbClr val="000000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 from the image, producing </a:t>
            </a:r>
            <a:r>
              <a:rPr lang="en-US" sz="5045" dirty="0">
                <a:solidFill>
                  <a:srgbClr val="C20F0F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binary masks</a:t>
            </a:r>
            <a:r>
              <a:rPr lang="en-US" sz="5045" dirty="0">
                <a:solidFill>
                  <a:srgbClr val="000000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 where clothing areas are marked as </a:t>
            </a:r>
            <a:r>
              <a:rPr lang="en-US" sz="5045" dirty="0">
                <a:solidFill>
                  <a:srgbClr val="C20F0F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1</a:t>
            </a:r>
            <a:r>
              <a:rPr lang="en-US" sz="5045" dirty="0">
                <a:solidFill>
                  <a:srgbClr val="000000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 and </a:t>
            </a:r>
          </a:p>
          <a:p>
            <a:pPr algn="ctr">
              <a:lnSpc>
                <a:spcPts val="6306"/>
              </a:lnSpc>
            </a:pPr>
            <a:r>
              <a:rPr lang="en-US" sz="5045" dirty="0">
                <a:solidFill>
                  <a:srgbClr val="000000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non-clothing areas as </a:t>
            </a:r>
            <a:r>
              <a:rPr lang="en-US" sz="5045" dirty="0">
                <a:solidFill>
                  <a:srgbClr val="C20F0F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0</a:t>
            </a:r>
          </a:p>
          <a:p>
            <a:pPr algn="ctr">
              <a:lnSpc>
                <a:spcPts val="6306"/>
              </a:lnSpc>
            </a:pPr>
            <a:r>
              <a:rPr lang="en-US" sz="5045" dirty="0">
                <a:solidFill>
                  <a:srgbClr val="000000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ensures accurate alignment and preservation of non-clothing regions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323824" y="3190388"/>
            <a:ext cx="2539975" cy="4156059"/>
          </a:xfrm>
          <a:custGeom>
            <a:avLst/>
            <a:gdLst/>
            <a:ahLst/>
            <a:cxnLst/>
            <a:rect l="l" t="t" r="r" b="b"/>
            <a:pathLst>
              <a:path w="2539975" h="4156059">
                <a:moveTo>
                  <a:pt x="0" y="0"/>
                </a:moveTo>
                <a:lnTo>
                  <a:pt x="2539975" y="0"/>
                </a:lnTo>
                <a:lnTo>
                  <a:pt x="2539975" y="4156059"/>
                </a:lnTo>
                <a:lnTo>
                  <a:pt x="0" y="415605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7637" t="-796" r="-62543" b="-100796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Freeform 3"/>
          <p:cNvSpPr/>
          <p:nvPr/>
        </p:nvSpPr>
        <p:spPr>
          <a:xfrm>
            <a:off x="11430990" y="3159268"/>
            <a:ext cx="2568272" cy="4187179"/>
          </a:xfrm>
          <a:custGeom>
            <a:avLst/>
            <a:gdLst/>
            <a:ahLst/>
            <a:cxnLst/>
            <a:rect l="l" t="t" r="r" b="b"/>
            <a:pathLst>
              <a:path w="2568272" h="4187179">
                <a:moveTo>
                  <a:pt x="0" y="0"/>
                </a:moveTo>
                <a:lnTo>
                  <a:pt x="2568272" y="0"/>
                </a:lnTo>
                <a:lnTo>
                  <a:pt x="2568272" y="4187179"/>
                </a:lnTo>
                <a:lnTo>
                  <a:pt x="0" y="418717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7321" t="-1603" r="-62417" b="-100314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TextBox 4"/>
          <p:cNvSpPr txBox="1"/>
          <p:nvPr/>
        </p:nvSpPr>
        <p:spPr>
          <a:xfrm>
            <a:off x="990600" y="3260372"/>
            <a:ext cx="9621397" cy="40160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06"/>
              </a:lnSpc>
            </a:pPr>
            <a:r>
              <a:rPr lang="en-US" sz="5045" dirty="0">
                <a:solidFill>
                  <a:srgbClr val="000000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To reduce the model's focus on facial details and enhance attention on clothing, we applied a </a:t>
            </a:r>
            <a:r>
              <a:rPr lang="en-US" sz="5045" dirty="0">
                <a:solidFill>
                  <a:srgbClr val="C20F0F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black face mask</a:t>
            </a:r>
            <a:r>
              <a:rPr lang="en-US" sz="5045" dirty="0">
                <a:solidFill>
                  <a:srgbClr val="000000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 technique to the model image using its corresponding </a:t>
            </a:r>
            <a:r>
              <a:rPr lang="en-US" sz="5045" dirty="0">
                <a:solidFill>
                  <a:srgbClr val="C20F0F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label map</a:t>
            </a:r>
            <a:r>
              <a:rPr lang="en-US" sz="5045" dirty="0">
                <a:solidFill>
                  <a:srgbClr val="000000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 to localize the face region.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249196" y="346075"/>
            <a:ext cx="4536298" cy="12128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 dirty="0">
                <a:solidFill>
                  <a:srgbClr val="000000"/>
                </a:solidFill>
                <a:latin typeface="Ahkio Light"/>
                <a:ea typeface="Ahkio Light"/>
                <a:cs typeface="Ahkio Light"/>
                <a:sym typeface="Ahkio Light"/>
              </a:rPr>
              <a:t>Face Masking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63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778786" y="1700344"/>
            <a:ext cx="5731563" cy="12128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 b="1" dirty="0">
                <a:solidFill>
                  <a:srgbClr val="2F1672"/>
                </a:solidFill>
                <a:latin typeface="Ahkio Bold"/>
                <a:ea typeface="Ahkio Bold"/>
                <a:cs typeface="Ahkio Bold"/>
                <a:sym typeface="Ahkio Bold"/>
              </a:rPr>
              <a:t>Presented by</a:t>
            </a:r>
          </a:p>
        </p:txBody>
      </p:sp>
      <p:sp>
        <p:nvSpPr>
          <p:cNvPr id="3" name="AutoShape 3"/>
          <p:cNvSpPr/>
          <p:nvPr/>
        </p:nvSpPr>
        <p:spPr>
          <a:xfrm>
            <a:off x="12701497" y="0"/>
            <a:ext cx="3260858" cy="10308914"/>
          </a:xfrm>
          <a:prstGeom prst="rect">
            <a:avLst/>
          </a:prstGeom>
          <a:solidFill>
            <a:srgbClr val="B2D1DB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4" name="AutoShape 4"/>
          <p:cNvSpPr/>
          <p:nvPr/>
        </p:nvSpPr>
        <p:spPr>
          <a:xfrm>
            <a:off x="937576" y="954114"/>
            <a:ext cx="16412848" cy="8513266"/>
          </a:xfrm>
          <a:prstGeom prst="rect">
            <a:avLst/>
          </a:prstGeom>
          <a:solidFill>
            <a:srgbClr val="F6F4F4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5" name="TextBox 5"/>
          <p:cNvSpPr txBox="1"/>
          <p:nvPr/>
        </p:nvSpPr>
        <p:spPr>
          <a:xfrm>
            <a:off x="3408811" y="3644900"/>
            <a:ext cx="11470377" cy="28162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000000"/>
                </a:solidFill>
                <a:latin typeface="Ahkio Light"/>
                <a:ea typeface="Ahkio Light"/>
                <a:cs typeface="Ahkio Light"/>
                <a:sym typeface="Ahkio Light"/>
              </a:rPr>
              <a:t>PHASE 2</a:t>
            </a:r>
          </a:p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000000"/>
                </a:solidFill>
                <a:latin typeface="Ahkio Light"/>
                <a:ea typeface="Ahkio Light"/>
                <a:cs typeface="Ahkio Light"/>
                <a:sym typeface="Ahkio Light"/>
              </a:rPr>
              <a:t>TRY-ON  PIPELINE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63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365520" y="337772"/>
            <a:ext cx="17614110" cy="9611456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3" name="AutoShape 3"/>
          <p:cNvSpPr/>
          <p:nvPr/>
        </p:nvSpPr>
        <p:spPr>
          <a:xfrm flipV="1">
            <a:off x="6253174" y="1837533"/>
            <a:ext cx="5651716" cy="0"/>
          </a:xfrm>
          <a:prstGeom prst="line">
            <a:avLst/>
          </a:prstGeom>
          <a:ln w="76200" cap="flat">
            <a:solidFill>
              <a:srgbClr val="0D6388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 dirty="0"/>
          </a:p>
        </p:txBody>
      </p:sp>
      <p:sp>
        <p:nvSpPr>
          <p:cNvPr id="4" name="TextBox 4"/>
          <p:cNvSpPr txBox="1"/>
          <p:nvPr/>
        </p:nvSpPr>
        <p:spPr>
          <a:xfrm>
            <a:off x="1028700" y="2482617"/>
            <a:ext cx="16769132" cy="4592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79"/>
              </a:lnSpc>
              <a:spcBef>
                <a:spcPct val="0"/>
              </a:spcBef>
            </a:pPr>
            <a:r>
              <a:rPr lang="en-US" sz="5199" dirty="0">
                <a:solidFill>
                  <a:srgbClr val="000000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-Warping module components serve as the </a:t>
            </a:r>
            <a:r>
              <a:rPr lang="en-US" sz="5199" dirty="0">
                <a:solidFill>
                  <a:srgbClr val="C20F0F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essential first step</a:t>
            </a:r>
          </a:p>
          <a:p>
            <a:pPr algn="l">
              <a:lnSpc>
                <a:spcPts val="7279"/>
              </a:lnSpc>
              <a:spcBef>
                <a:spcPct val="0"/>
              </a:spcBef>
            </a:pPr>
            <a:r>
              <a:rPr lang="en-US" sz="5199" dirty="0">
                <a:solidFill>
                  <a:srgbClr val="000000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-Purpose : The Warping Module's job is to </a:t>
            </a:r>
            <a:r>
              <a:rPr lang="en-US" sz="5199" dirty="0">
                <a:solidFill>
                  <a:srgbClr val="C20F0F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align</a:t>
            </a:r>
            <a:r>
              <a:rPr lang="en-US" sz="5199" dirty="0">
                <a:solidFill>
                  <a:srgbClr val="000000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 the </a:t>
            </a:r>
            <a:r>
              <a:rPr lang="en-US" sz="5199" dirty="0">
                <a:solidFill>
                  <a:srgbClr val="C20F0F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in-shop garment</a:t>
            </a:r>
            <a:r>
              <a:rPr lang="en-US" sz="5199" dirty="0">
                <a:solidFill>
                  <a:srgbClr val="000000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 image with the </a:t>
            </a:r>
            <a:r>
              <a:rPr lang="en-US" sz="5199" dirty="0">
                <a:solidFill>
                  <a:srgbClr val="C20F0F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body shape and pose</a:t>
            </a:r>
            <a:r>
              <a:rPr lang="en-US" sz="5199" dirty="0">
                <a:solidFill>
                  <a:srgbClr val="000000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 of the target person. It ensures that the clothing looks like it naturally fits the person</a:t>
            </a:r>
          </a:p>
          <a:p>
            <a:pPr algn="l">
              <a:lnSpc>
                <a:spcPts val="7279"/>
              </a:lnSpc>
              <a:spcBef>
                <a:spcPct val="0"/>
              </a:spcBef>
            </a:pPr>
            <a:r>
              <a:rPr lang="en-US" sz="5199" dirty="0">
                <a:solidFill>
                  <a:srgbClr val="000000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-Warping Module components :</a:t>
            </a:r>
          </a:p>
        </p:txBody>
      </p:sp>
      <p:sp>
        <p:nvSpPr>
          <p:cNvPr id="5" name="Freeform 5"/>
          <p:cNvSpPr/>
          <p:nvPr/>
        </p:nvSpPr>
        <p:spPr>
          <a:xfrm>
            <a:off x="2956141" y="7514876"/>
            <a:ext cx="12914251" cy="1743424"/>
          </a:xfrm>
          <a:custGeom>
            <a:avLst/>
            <a:gdLst/>
            <a:ahLst/>
            <a:cxnLst/>
            <a:rect l="l" t="t" r="r" b="b"/>
            <a:pathLst>
              <a:path w="12914251" h="1743424">
                <a:moveTo>
                  <a:pt x="0" y="0"/>
                </a:moveTo>
                <a:lnTo>
                  <a:pt x="12914250" y="0"/>
                </a:lnTo>
                <a:lnTo>
                  <a:pt x="12914250" y="1743424"/>
                </a:lnTo>
                <a:lnTo>
                  <a:pt x="0" y="17434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6" name="TextBox 6"/>
          <p:cNvSpPr txBox="1"/>
          <p:nvPr/>
        </p:nvSpPr>
        <p:spPr>
          <a:xfrm>
            <a:off x="6423665" y="529433"/>
            <a:ext cx="5731563" cy="12128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 dirty="0">
                <a:solidFill>
                  <a:srgbClr val="000000"/>
                </a:solidFill>
                <a:latin typeface="Ahkio Light"/>
                <a:ea typeface="Ahkio Light"/>
                <a:cs typeface="Ahkio Light"/>
                <a:sym typeface="Ahkio Light"/>
              </a:rPr>
              <a:t>Warping module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63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365520" y="485044"/>
            <a:ext cx="17614110" cy="9611456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3" name="AutoShape 3"/>
          <p:cNvSpPr/>
          <p:nvPr/>
        </p:nvSpPr>
        <p:spPr>
          <a:xfrm flipV="1">
            <a:off x="6253174" y="1837533"/>
            <a:ext cx="5651716" cy="0"/>
          </a:xfrm>
          <a:prstGeom prst="line">
            <a:avLst/>
          </a:prstGeom>
          <a:ln w="76200" cap="flat">
            <a:solidFill>
              <a:srgbClr val="0D6388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 dirty="0"/>
          </a:p>
        </p:txBody>
      </p:sp>
      <p:sp>
        <p:nvSpPr>
          <p:cNvPr id="4" name="TextBox 4"/>
          <p:cNvSpPr txBox="1"/>
          <p:nvPr/>
        </p:nvSpPr>
        <p:spPr>
          <a:xfrm>
            <a:off x="1028700" y="3247233"/>
            <a:ext cx="16415169" cy="52067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00"/>
              </a:lnSpc>
            </a:pPr>
            <a:r>
              <a:rPr lang="en-US" sz="4500" dirty="0">
                <a:solidFill>
                  <a:srgbClr val="000000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-Model : ConvNet_TPS — a </a:t>
            </a:r>
            <a:r>
              <a:rPr lang="en-US" sz="4500" dirty="0">
                <a:solidFill>
                  <a:srgbClr val="C20F0F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convolutional network</a:t>
            </a:r>
            <a:r>
              <a:rPr lang="en-US" sz="4500" dirty="0">
                <a:solidFill>
                  <a:srgbClr val="000000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 that predicts </a:t>
            </a:r>
            <a:r>
              <a:rPr lang="en-US" sz="4500" dirty="0">
                <a:solidFill>
                  <a:srgbClr val="C20F0F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control-point    </a:t>
            </a:r>
          </a:p>
          <a:p>
            <a:pPr algn="l">
              <a:lnSpc>
                <a:spcPts val="4500"/>
              </a:lnSpc>
            </a:pPr>
            <a:r>
              <a:rPr lang="en-US" sz="4500" dirty="0">
                <a:solidFill>
                  <a:srgbClr val="C20F0F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           displacements</a:t>
            </a:r>
            <a:r>
              <a:rPr lang="en-US" sz="4500" dirty="0">
                <a:solidFill>
                  <a:srgbClr val="000000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 through </a:t>
            </a:r>
            <a:r>
              <a:rPr lang="en-US" sz="4500" dirty="0">
                <a:solidFill>
                  <a:srgbClr val="C20F0F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Thin-Plate Spline (TPS)</a:t>
            </a:r>
            <a:r>
              <a:rPr lang="en-US" sz="4500" dirty="0">
                <a:solidFill>
                  <a:srgbClr val="000000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 which is a smooth, flexible</a:t>
            </a:r>
          </a:p>
          <a:p>
            <a:pPr algn="l">
              <a:lnSpc>
                <a:spcPts val="4500"/>
              </a:lnSpc>
            </a:pPr>
            <a:r>
              <a:rPr lang="en-US" sz="4500" dirty="0">
                <a:solidFill>
                  <a:srgbClr val="000000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           </a:t>
            </a:r>
            <a:r>
              <a:rPr lang="en-US" sz="4500" dirty="0">
                <a:solidFill>
                  <a:srgbClr val="C20F0F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mathematical method </a:t>
            </a:r>
            <a:r>
              <a:rPr lang="en-US" sz="4500" dirty="0">
                <a:solidFill>
                  <a:srgbClr val="000000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for cloth warping.</a:t>
            </a:r>
          </a:p>
          <a:p>
            <a:pPr algn="l">
              <a:lnSpc>
                <a:spcPts val="5022"/>
              </a:lnSpc>
              <a:spcBef>
                <a:spcPct val="0"/>
              </a:spcBef>
            </a:pPr>
            <a:endParaRPr lang="en-US" sz="4500" dirty="0">
              <a:solidFill>
                <a:srgbClr val="000000"/>
              </a:solidFill>
              <a:latin typeface="KG Primary Penmanship"/>
              <a:ea typeface="KG Primary Penmanship"/>
              <a:cs typeface="KG Primary Penmanship"/>
              <a:sym typeface="KG Primary Penmanship"/>
            </a:endParaRPr>
          </a:p>
          <a:p>
            <a:pPr algn="l">
              <a:lnSpc>
                <a:spcPts val="7731"/>
              </a:lnSpc>
              <a:spcBef>
                <a:spcPct val="0"/>
              </a:spcBef>
            </a:pPr>
            <a:endParaRPr lang="en-US" sz="4500" dirty="0">
              <a:solidFill>
                <a:srgbClr val="000000"/>
              </a:solidFill>
              <a:latin typeface="KG Primary Penmanship"/>
              <a:ea typeface="KG Primary Penmanship"/>
              <a:cs typeface="KG Primary Penmanship"/>
              <a:sym typeface="KG Primary Penmanship"/>
            </a:endParaRPr>
          </a:p>
          <a:p>
            <a:pPr algn="l">
              <a:lnSpc>
                <a:spcPts val="7731"/>
              </a:lnSpc>
              <a:spcBef>
                <a:spcPct val="0"/>
              </a:spcBef>
            </a:pPr>
            <a:endParaRPr lang="en-US" sz="4500" dirty="0">
              <a:solidFill>
                <a:srgbClr val="000000"/>
              </a:solidFill>
              <a:latin typeface="KG Primary Penmanship"/>
              <a:ea typeface="KG Primary Penmanship"/>
              <a:cs typeface="KG Primary Penmanship"/>
              <a:sym typeface="KG Primary Penmanship"/>
            </a:endParaRPr>
          </a:p>
          <a:p>
            <a:pPr algn="l">
              <a:lnSpc>
                <a:spcPts val="7731"/>
              </a:lnSpc>
              <a:spcBef>
                <a:spcPct val="0"/>
              </a:spcBef>
            </a:pPr>
            <a:endParaRPr lang="en-US" sz="4500" dirty="0">
              <a:solidFill>
                <a:srgbClr val="000000"/>
              </a:solidFill>
              <a:latin typeface="KG Primary Penmanship"/>
              <a:ea typeface="KG Primary Penmanship"/>
              <a:cs typeface="KG Primary Penmanship"/>
              <a:sym typeface="KG Primary Penmanship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1447909" y="7381400"/>
            <a:ext cx="1509811" cy="2164603"/>
          </a:xfrm>
          <a:custGeom>
            <a:avLst/>
            <a:gdLst/>
            <a:ahLst/>
            <a:cxnLst/>
            <a:rect l="l" t="t" r="r" b="b"/>
            <a:pathLst>
              <a:path w="1509811" h="2164603">
                <a:moveTo>
                  <a:pt x="0" y="0"/>
                </a:moveTo>
                <a:lnTo>
                  <a:pt x="1509810" y="0"/>
                </a:lnTo>
                <a:lnTo>
                  <a:pt x="1509810" y="2164603"/>
                </a:lnTo>
                <a:lnTo>
                  <a:pt x="0" y="216460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6" name="Freeform 6"/>
          <p:cNvSpPr/>
          <p:nvPr/>
        </p:nvSpPr>
        <p:spPr>
          <a:xfrm>
            <a:off x="862944" y="5528796"/>
            <a:ext cx="965764" cy="1974135"/>
          </a:xfrm>
          <a:custGeom>
            <a:avLst/>
            <a:gdLst/>
            <a:ahLst/>
            <a:cxnLst/>
            <a:rect l="l" t="t" r="r" b="b"/>
            <a:pathLst>
              <a:path w="965764" h="1974135">
                <a:moveTo>
                  <a:pt x="0" y="0"/>
                </a:moveTo>
                <a:lnTo>
                  <a:pt x="965764" y="0"/>
                </a:lnTo>
                <a:lnTo>
                  <a:pt x="965764" y="1974135"/>
                </a:lnTo>
                <a:lnTo>
                  <a:pt x="0" y="197413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7014" t="-3723" r="-24901" b="-7610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7" name="Freeform 7"/>
          <p:cNvSpPr/>
          <p:nvPr/>
        </p:nvSpPr>
        <p:spPr>
          <a:xfrm>
            <a:off x="2561347" y="5528796"/>
            <a:ext cx="1233835" cy="1974135"/>
          </a:xfrm>
          <a:custGeom>
            <a:avLst/>
            <a:gdLst/>
            <a:ahLst/>
            <a:cxnLst/>
            <a:rect l="l" t="t" r="r" b="b"/>
            <a:pathLst>
              <a:path w="1233835" h="1974135">
                <a:moveTo>
                  <a:pt x="0" y="0"/>
                </a:moveTo>
                <a:lnTo>
                  <a:pt x="1233835" y="0"/>
                </a:lnTo>
                <a:lnTo>
                  <a:pt x="1233835" y="1974135"/>
                </a:lnTo>
                <a:lnTo>
                  <a:pt x="0" y="197413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7821" t="-14418" r="-36753" b="-48633"/>
            </a:stretch>
          </a:blipFill>
        </p:spPr>
        <p:txBody>
          <a:bodyPr/>
          <a:lstStyle/>
          <a:p>
            <a:endParaRPr lang="en-US" dirty="0"/>
          </a:p>
        </p:txBody>
      </p:sp>
      <p:grpSp>
        <p:nvGrpSpPr>
          <p:cNvPr id="8" name="Group 8"/>
          <p:cNvGrpSpPr/>
          <p:nvPr/>
        </p:nvGrpSpPr>
        <p:grpSpPr>
          <a:xfrm>
            <a:off x="2060724" y="6381096"/>
            <a:ext cx="258888" cy="258888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558800" y="0"/>
                  </a:moveTo>
                  <a:lnTo>
                    <a:pt x="254000" y="0"/>
                  </a:lnTo>
                  <a:lnTo>
                    <a:pt x="254000" y="254000"/>
                  </a:lnTo>
                  <a:lnTo>
                    <a:pt x="0" y="254000"/>
                  </a:lnTo>
                  <a:lnTo>
                    <a:pt x="0" y="558800"/>
                  </a:lnTo>
                  <a:lnTo>
                    <a:pt x="254000" y="558800"/>
                  </a:lnTo>
                  <a:lnTo>
                    <a:pt x="254000" y="812800"/>
                  </a:lnTo>
                  <a:lnTo>
                    <a:pt x="558800" y="812800"/>
                  </a:lnTo>
                  <a:lnTo>
                    <a:pt x="558800" y="558800"/>
                  </a:lnTo>
                  <a:lnTo>
                    <a:pt x="812800" y="558800"/>
                  </a:lnTo>
                  <a:lnTo>
                    <a:pt x="812800" y="254000"/>
                  </a:lnTo>
                  <a:lnTo>
                    <a:pt x="558800" y="254000"/>
                  </a:lnTo>
                  <a:lnTo>
                    <a:pt x="558800" y="0"/>
                  </a:lnTo>
                  <a:close/>
                </a:path>
              </a:pathLst>
            </a:custGeom>
            <a:solidFill>
              <a:srgbClr val="0D6388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190500" y="133350"/>
              <a:ext cx="431800" cy="488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 dirty="0"/>
            </a:p>
          </p:txBody>
        </p:sp>
      </p:grpSp>
      <p:sp>
        <p:nvSpPr>
          <p:cNvPr id="11" name="AutoShape 11"/>
          <p:cNvSpPr/>
          <p:nvPr/>
        </p:nvSpPr>
        <p:spPr>
          <a:xfrm>
            <a:off x="3764179" y="6824660"/>
            <a:ext cx="499661" cy="0"/>
          </a:xfrm>
          <a:prstGeom prst="line">
            <a:avLst/>
          </a:prstGeom>
          <a:ln w="38100" cap="flat">
            <a:solidFill>
              <a:srgbClr val="0D6388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 dirty="0"/>
          </a:p>
        </p:txBody>
      </p:sp>
      <p:sp>
        <p:nvSpPr>
          <p:cNvPr id="12" name="AutoShape 12"/>
          <p:cNvSpPr/>
          <p:nvPr/>
        </p:nvSpPr>
        <p:spPr>
          <a:xfrm flipV="1">
            <a:off x="2957719" y="8453950"/>
            <a:ext cx="1304111" cy="9751"/>
          </a:xfrm>
          <a:prstGeom prst="line">
            <a:avLst/>
          </a:prstGeom>
          <a:ln w="38100" cap="flat">
            <a:solidFill>
              <a:srgbClr val="0D6388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 dirty="0"/>
          </a:p>
        </p:txBody>
      </p:sp>
      <p:grpSp>
        <p:nvGrpSpPr>
          <p:cNvPr id="13" name="Group 13"/>
          <p:cNvGrpSpPr/>
          <p:nvPr/>
        </p:nvGrpSpPr>
        <p:grpSpPr>
          <a:xfrm>
            <a:off x="8546012" y="7178084"/>
            <a:ext cx="2066466" cy="1285617"/>
            <a:chOff x="0" y="0"/>
            <a:chExt cx="544254" cy="338599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544254" cy="338599"/>
            </a:xfrm>
            <a:custGeom>
              <a:avLst/>
              <a:gdLst/>
              <a:ahLst/>
              <a:cxnLst/>
              <a:rect l="l" t="t" r="r" b="b"/>
              <a:pathLst>
                <a:path w="544254" h="338599">
                  <a:moveTo>
                    <a:pt x="116140" y="0"/>
                  </a:moveTo>
                  <a:lnTo>
                    <a:pt x="428114" y="0"/>
                  </a:lnTo>
                  <a:cubicBezTo>
                    <a:pt x="492257" y="0"/>
                    <a:pt x="544254" y="51998"/>
                    <a:pt x="544254" y="116140"/>
                  </a:cubicBezTo>
                  <a:lnTo>
                    <a:pt x="544254" y="222459"/>
                  </a:lnTo>
                  <a:cubicBezTo>
                    <a:pt x="544254" y="253261"/>
                    <a:pt x="532018" y="282802"/>
                    <a:pt x="510238" y="304582"/>
                  </a:cubicBezTo>
                  <a:cubicBezTo>
                    <a:pt x="488457" y="326363"/>
                    <a:pt x="458917" y="338599"/>
                    <a:pt x="428114" y="338599"/>
                  </a:cubicBezTo>
                  <a:lnTo>
                    <a:pt x="116140" y="338599"/>
                  </a:lnTo>
                  <a:cubicBezTo>
                    <a:pt x="51998" y="338599"/>
                    <a:pt x="0" y="286601"/>
                    <a:pt x="0" y="222459"/>
                  </a:cubicBezTo>
                  <a:lnTo>
                    <a:pt x="0" y="116140"/>
                  </a:lnTo>
                  <a:cubicBezTo>
                    <a:pt x="0" y="85338"/>
                    <a:pt x="12236" y="55797"/>
                    <a:pt x="34017" y="34017"/>
                  </a:cubicBezTo>
                  <a:cubicBezTo>
                    <a:pt x="55797" y="12236"/>
                    <a:pt x="85338" y="0"/>
                    <a:pt x="116140" y="0"/>
                  </a:cubicBezTo>
                  <a:close/>
                </a:path>
              </a:pathLst>
            </a:custGeom>
            <a:solidFill>
              <a:srgbClr val="DADADA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57150"/>
              <a:ext cx="544254" cy="3957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 dirty="0">
                  <a:solidFill>
                    <a:srgbClr val="000000"/>
                  </a:solidFill>
                  <a:latin typeface="Ahkio Light"/>
                  <a:ea typeface="Ahkio Light"/>
                  <a:cs typeface="Ahkio Light"/>
                  <a:sym typeface="Ahkio Light"/>
                </a:rPr>
                <a:t>Correlation matrix</a:t>
              </a:r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6423665" y="529433"/>
            <a:ext cx="5731563" cy="12128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 dirty="0">
                <a:solidFill>
                  <a:srgbClr val="000000"/>
                </a:solidFill>
                <a:latin typeface="Ahkio Light"/>
                <a:ea typeface="Ahkio Light"/>
                <a:cs typeface="Ahkio Light"/>
                <a:sym typeface="Ahkio Light"/>
              </a:rPr>
              <a:t>Warping module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28700" y="2388449"/>
            <a:ext cx="9955095" cy="7105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439"/>
              </a:lnSpc>
              <a:spcBef>
                <a:spcPct val="0"/>
              </a:spcBef>
            </a:pPr>
            <a:r>
              <a:rPr lang="en-US" sz="4945" b="1" dirty="0">
                <a:solidFill>
                  <a:srgbClr val="0D6388"/>
                </a:solidFill>
                <a:latin typeface="TT Rounds Condensed Bold"/>
                <a:ea typeface="TT Rounds Condensed Bold"/>
                <a:cs typeface="TT Rounds Condensed Bold"/>
                <a:sym typeface="TT Rounds Condensed Bold"/>
              </a:rPr>
              <a:t>1-Geometric</a:t>
            </a:r>
            <a:r>
              <a:rPr lang="en-US" sz="4945" b="1" u="none" strike="noStrike" dirty="0">
                <a:solidFill>
                  <a:srgbClr val="0D6388"/>
                </a:solidFill>
                <a:latin typeface="TT Rounds Condensed Bold"/>
                <a:ea typeface="TT Rounds Condensed Bold"/>
                <a:cs typeface="TT Rounds Condensed Bold"/>
                <a:sym typeface="TT Rounds Condensed Bold"/>
              </a:rPr>
              <a:t> Matching Module  (GMM)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87037" y="5086350"/>
            <a:ext cx="2117578" cy="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dirty="0">
                <a:solidFill>
                  <a:srgbClr val="000000"/>
                </a:solidFill>
                <a:latin typeface="Ahkio Light"/>
                <a:ea typeface="Ahkio Light"/>
                <a:cs typeface="Ahkio Light"/>
                <a:sym typeface="Ahkio Light"/>
              </a:rPr>
              <a:t>Skeleton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202814" y="5086350"/>
            <a:ext cx="2117578" cy="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dirty="0">
                <a:solidFill>
                  <a:srgbClr val="000000"/>
                </a:solidFill>
                <a:latin typeface="Ahkio Light"/>
                <a:ea typeface="Ahkio Light"/>
                <a:cs typeface="Ahkio Light"/>
                <a:sym typeface="Ahkio Light"/>
              </a:rPr>
              <a:t>Masked model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144025" y="9450753"/>
            <a:ext cx="2117578" cy="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dirty="0">
                <a:solidFill>
                  <a:srgbClr val="000000"/>
                </a:solidFill>
                <a:latin typeface="Ahkio Light"/>
                <a:ea typeface="Ahkio Light"/>
                <a:cs typeface="Ahkio Light"/>
                <a:sym typeface="Ahkio Light"/>
              </a:rPr>
              <a:t>Garment image</a:t>
            </a:r>
          </a:p>
        </p:txBody>
      </p:sp>
      <p:sp>
        <p:nvSpPr>
          <p:cNvPr id="21" name="AutoShape 21"/>
          <p:cNvSpPr/>
          <p:nvPr/>
        </p:nvSpPr>
        <p:spPr>
          <a:xfrm>
            <a:off x="7020878" y="7045260"/>
            <a:ext cx="1525134" cy="501100"/>
          </a:xfrm>
          <a:prstGeom prst="line">
            <a:avLst/>
          </a:prstGeom>
          <a:ln w="38100" cap="flat">
            <a:solidFill>
              <a:srgbClr val="0D6388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 dirty="0"/>
          </a:p>
        </p:txBody>
      </p:sp>
      <p:sp>
        <p:nvSpPr>
          <p:cNvPr id="22" name="AutoShape 22"/>
          <p:cNvSpPr/>
          <p:nvPr/>
        </p:nvSpPr>
        <p:spPr>
          <a:xfrm flipV="1">
            <a:off x="7020878" y="8178473"/>
            <a:ext cx="1525302" cy="206310"/>
          </a:xfrm>
          <a:prstGeom prst="line">
            <a:avLst/>
          </a:prstGeom>
          <a:ln w="38100" cap="flat">
            <a:solidFill>
              <a:srgbClr val="0D6388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 dirty="0"/>
          </a:p>
        </p:txBody>
      </p:sp>
      <p:sp>
        <p:nvSpPr>
          <p:cNvPr id="23" name="TextBox 23"/>
          <p:cNvSpPr txBox="1"/>
          <p:nvPr/>
        </p:nvSpPr>
        <p:spPr>
          <a:xfrm>
            <a:off x="6485925" y="7607168"/>
            <a:ext cx="2117578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dirty="0">
                <a:solidFill>
                  <a:srgbClr val="000000"/>
                </a:solidFill>
                <a:latin typeface="Ahkio Light"/>
                <a:ea typeface="Ahkio Light"/>
                <a:cs typeface="Ahkio Light"/>
                <a:sym typeface="Ahkio Light"/>
              </a:rPr>
              <a:t>Cross Correlation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12131709" y="7256715"/>
            <a:ext cx="2070483" cy="1197235"/>
            <a:chOff x="0" y="0"/>
            <a:chExt cx="545312" cy="315321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545312" cy="315321"/>
            </a:xfrm>
            <a:custGeom>
              <a:avLst/>
              <a:gdLst/>
              <a:ahLst/>
              <a:cxnLst/>
              <a:rect l="l" t="t" r="r" b="b"/>
              <a:pathLst>
                <a:path w="545312" h="315321">
                  <a:moveTo>
                    <a:pt x="112176" y="0"/>
                  </a:moveTo>
                  <a:lnTo>
                    <a:pt x="433137" y="0"/>
                  </a:lnTo>
                  <a:cubicBezTo>
                    <a:pt x="495090" y="0"/>
                    <a:pt x="545312" y="50223"/>
                    <a:pt x="545312" y="112176"/>
                  </a:cubicBezTo>
                  <a:lnTo>
                    <a:pt x="545312" y="203145"/>
                  </a:lnTo>
                  <a:cubicBezTo>
                    <a:pt x="545312" y="265098"/>
                    <a:pt x="495090" y="315321"/>
                    <a:pt x="433137" y="315321"/>
                  </a:cubicBezTo>
                  <a:lnTo>
                    <a:pt x="112176" y="315321"/>
                  </a:lnTo>
                  <a:cubicBezTo>
                    <a:pt x="50223" y="315321"/>
                    <a:pt x="0" y="265098"/>
                    <a:pt x="0" y="203145"/>
                  </a:cubicBezTo>
                  <a:lnTo>
                    <a:pt x="0" y="112176"/>
                  </a:lnTo>
                  <a:cubicBezTo>
                    <a:pt x="0" y="50223"/>
                    <a:pt x="50223" y="0"/>
                    <a:pt x="112176" y="0"/>
                  </a:cubicBezTo>
                  <a:close/>
                </a:path>
              </a:pathLst>
            </a:custGeom>
            <a:solidFill>
              <a:srgbClr val="DADADA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-57150"/>
              <a:ext cx="545312" cy="3724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 dirty="0">
                  <a:solidFill>
                    <a:srgbClr val="000000"/>
                  </a:solidFill>
                  <a:latin typeface="Ahkio Light"/>
                  <a:ea typeface="Ahkio Light"/>
                  <a:cs typeface="Ahkio Light"/>
                  <a:sym typeface="Ahkio Light"/>
                </a:rPr>
                <a:t>Control Points</a:t>
              </a:r>
            </a:p>
            <a:p>
              <a:pPr algn="ctr">
                <a:lnSpc>
                  <a:spcPts val="3499"/>
                </a:lnSpc>
              </a:pPr>
              <a:r>
                <a:rPr lang="en-US" sz="2499" dirty="0">
                  <a:solidFill>
                    <a:srgbClr val="000000"/>
                  </a:solidFill>
                  <a:latin typeface="Ahkio Light"/>
                  <a:ea typeface="Ahkio Light"/>
                  <a:cs typeface="Ahkio Light"/>
                  <a:sym typeface="Ahkio Light"/>
                </a:rPr>
                <a:t>Displacements</a:t>
              </a:r>
            </a:p>
          </p:txBody>
        </p:sp>
      </p:grpSp>
      <p:sp>
        <p:nvSpPr>
          <p:cNvPr id="27" name="AutoShape 27"/>
          <p:cNvSpPr/>
          <p:nvPr/>
        </p:nvSpPr>
        <p:spPr>
          <a:xfrm>
            <a:off x="10612479" y="7820893"/>
            <a:ext cx="1519231" cy="34440"/>
          </a:xfrm>
          <a:prstGeom prst="line">
            <a:avLst/>
          </a:prstGeom>
          <a:ln w="38100" cap="flat">
            <a:solidFill>
              <a:srgbClr val="0D6388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 dirty="0"/>
          </a:p>
        </p:txBody>
      </p:sp>
      <p:sp>
        <p:nvSpPr>
          <p:cNvPr id="28" name="TextBox 28"/>
          <p:cNvSpPr txBox="1"/>
          <p:nvPr/>
        </p:nvSpPr>
        <p:spPr>
          <a:xfrm>
            <a:off x="10502723" y="7908793"/>
            <a:ext cx="1652505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dirty="0">
                <a:solidFill>
                  <a:srgbClr val="000000"/>
                </a:solidFill>
                <a:latin typeface="Ahkio Light"/>
                <a:ea typeface="Ahkio Light"/>
                <a:cs typeface="Ahkio Light"/>
                <a:sym typeface="Ahkio Light"/>
              </a:rPr>
              <a:t>TPS </a:t>
            </a:r>
            <a:r>
              <a:rPr lang="en-US" sz="2000" dirty="0" smtClean="0">
                <a:solidFill>
                  <a:srgbClr val="000000"/>
                </a:solidFill>
                <a:latin typeface="Ahkio Light"/>
                <a:ea typeface="Ahkio Light"/>
                <a:cs typeface="Ahkio Light"/>
                <a:sym typeface="Ahkio Light"/>
              </a:rPr>
              <a:t>Regression</a:t>
            </a:r>
            <a:endParaRPr lang="en-US" sz="2000" dirty="0">
              <a:solidFill>
                <a:srgbClr val="000000"/>
              </a:solidFill>
              <a:latin typeface="Ahkio Light"/>
              <a:ea typeface="Ahkio Light"/>
              <a:cs typeface="Ahkio Light"/>
              <a:sym typeface="Ahkio Light"/>
            </a:endParaRPr>
          </a:p>
        </p:txBody>
      </p:sp>
      <p:grpSp>
        <p:nvGrpSpPr>
          <p:cNvPr id="29" name="Group 29"/>
          <p:cNvGrpSpPr/>
          <p:nvPr/>
        </p:nvGrpSpPr>
        <p:grpSpPr>
          <a:xfrm>
            <a:off x="4261831" y="6572972"/>
            <a:ext cx="2759048" cy="944575"/>
            <a:chOff x="0" y="0"/>
            <a:chExt cx="726663" cy="248777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726663" cy="248777"/>
            </a:xfrm>
            <a:custGeom>
              <a:avLst/>
              <a:gdLst/>
              <a:ahLst/>
              <a:cxnLst/>
              <a:rect l="l" t="t" r="r" b="b"/>
              <a:pathLst>
                <a:path w="726663" h="248777">
                  <a:moveTo>
                    <a:pt x="84180" y="0"/>
                  </a:moveTo>
                  <a:lnTo>
                    <a:pt x="642482" y="0"/>
                  </a:lnTo>
                  <a:cubicBezTo>
                    <a:pt x="688974" y="0"/>
                    <a:pt x="726663" y="37689"/>
                    <a:pt x="726663" y="84180"/>
                  </a:cubicBezTo>
                  <a:lnTo>
                    <a:pt x="726663" y="164597"/>
                  </a:lnTo>
                  <a:cubicBezTo>
                    <a:pt x="726663" y="211088"/>
                    <a:pt x="688974" y="248777"/>
                    <a:pt x="642482" y="248777"/>
                  </a:cubicBezTo>
                  <a:lnTo>
                    <a:pt x="84180" y="248777"/>
                  </a:lnTo>
                  <a:cubicBezTo>
                    <a:pt x="37689" y="248777"/>
                    <a:pt x="0" y="211088"/>
                    <a:pt x="0" y="164597"/>
                  </a:cubicBezTo>
                  <a:lnTo>
                    <a:pt x="0" y="84180"/>
                  </a:lnTo>
                  <a:cubicBezTo>
                    <a:pt x="0" y="37689"/>
                    <a:pt x="37689" y="0"/>
                    <a:pt x="84180" y="0"/>
                  </a:cubicBezTo>
                  <a:close/>
                </a:path>
              </a:pathLst>
            </a:custGeom>
            <a:solidFill>
              <a:srgbClr val="DADADA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0" y="-57150"/>
              <a:ext cx="726663" cy="3059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80"/>
                </a:lnSpc>
              </a:pPr>
              <a:r>
                <a:rPr lang="en-US" sz="2200" dirty="0">
                  <a:solidFill>
                    <a:srgbClr val="000000"/>
                  </a:solidFill>
                  <a:latin typeface="Ahkio Light"/>
                  <a:ea typeface="Ahkio Light"/>
                  <a:cs typeface="Ahkio Light"/>
                  <a:sym typeface="Ahkio Light"/>
                </a:rPr>
                <a:t>CNN model Features extraction</a:t>
              </a:r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4261831" y="7928701"/>
            <a:ext cx="2759048" cy="912164"/>
            <a:chOff x="0" y="0"/>
            <a:chExt cx="726663" cy="240241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726663" cy="240241"/>
            </a:xfrm>
            <a:custGeom>
              <a:avLst/>
              <a:gdLst/>
              <a:ahLst/>
              <a:cxnLst/>
              <a:rect l="l" t="t" r="r" b="b"/>
              <a:pathLst>
                <a:path w="726663" h="240241">
                  <a:moveTo>
                    <a:pt x="61732" y="0"/>
                  </a:moveTo>
                  <a:lnTo>
                    <a:pt x="664930" y="0"/>
                  </a:lnTo>
                  <a:cubicBezTo>
                    <a:pt x="681303" y="0"/>
                    <a:pt x="697005" y="6504"/>
                    <a:pt x="708582" y="18081"/>
                  </a:cubicBezTo>
                  <a:cubicBezTo>
                    <a:pt x="720159" y="29658"/>
                    <a:pt x="726663" y="45360"/>
                    <a:pt x="726663" y="61732"/>
                  </a:cubicBezTo>
                  <a:lnTo>
                    <a:pt x="726663" y="178508"/>
                  </a:lnTo>
                  <a:cubicBezTo>
                    <a:pt x="726663" y="212602"/>
                    <a:pt x="699024" y="240241"/>
                    <a:pt x="664930" y="240241"/>
                  </a:cubicBezTo>
                  <a:lnTo>
                    <a:pt x="61732" y="240241"/>
                  </a:lnTo>
                  <a:cubicBezTo>
                    <a:pt x="45360" y="240241"/>
                    <a:pt x="29658" y="233737"/>
                    <a:pt x="18081" y="222160"/>
                  </a:cubicBezTo>
                  <a:cubicBezTo>
                    <a:pt x="6504" y="210583"/>
                    <a:pt x="0" y="194881"/>
                    <a:pt x="0" y="178508"/>
                  </a:cubicBezTo>
                  <a:lnTo>
                    <a:pt x="0" y="61732"/>
                  </a:lnTo>
                  <a:cubicBezTo>
                    <a:pt x="0" y="45360"/>
                    <a:pt x="6504" y="29658"/>
                    <a:pt x="18081" y="18081"/>
                  </a:cubicBezTo>
                  <a:cubicBezTo>
                    <a:pt x="29658" y="6504"/>
                    <a:pt x="45360" y="0"/>
                    <a:pt x="61732" y="0"/>
                  </a:cubicBezTo>
                  <a:close/>
                </a:path>
              </a:pathLst>
            </a:custGeom>
            <a:solidFill>
              <a:srgbClr val="DADADA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0" y="-57150"/>
              <a:ext cx="726663" cy="2973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80"/>
                </a:lnSpc>
              </a:pPr>
              <a:r>
                <a:rPr lang="en-US" sz="2200" dirty="0">
                  <a:solidFill>
                    <a:srgbClr val="000000"/>
                  </a:solidFill>
                  <a:latin typeface="Ahkio Light"/>
                  <a:ea typeface="Ahkio Light"/>
                  <a:cs typeface="Ahkio Light"/>
                  <a:sym typeface="Ahkio Light"/>
                </a:rPr>
                <a:t>CNN garment Features extraction</a:t>
              </a:r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15377403" y="7295607"/>
            <a:ext cx="2066466" cy="1085309"/>
            <a:chOff x="0" y="0"/>
            <a:chExt cx="544254" cy="285843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544254" cy="285843"/>
            </a:xfrm>
            <a:custGeom>
              <a:avLst/>
              <a:gdLst/>
              <a:ahLst/>
              <a:cxnLst/>
              <a:rect l="l" t="t" r="r" b="b"/>
              <a:pathLst>
                <a:path w="544254" h="285843">
                  <a:moveTo>
                    <a:pt x="123633" y="0"/>
                  </a:moveTo>
                  <a:lnTo>
                    <a:pt x="420622" y="0"/>
                  </a:lnTo>
                  <a:cubicBezTo>
                    <a:pt x="488902" y="0"/>
                    <a:pt x="544254" y="55352"/>
                    <a:pt x="544254" y="123633"/>
                  </a:cubicBezTo>
                  <a:lnTo>
                    <a:pt x="544254" y="162210"/>
                  </a:lnTo>
                  <a:cubicBezTo>
                    <a:pt x="544254" y="230490"/>
                    <a:pt x="488902" y="285843"/>
                    <a:pt x="420622" y="285843"/>
                  </a:cubicBezTo>
                  <a:lnTo>
                    <a:pt x="123633" y="285843"/>
                  </a:lnTo>
                  <a:cubicBezTo>
                    <a:pt x="55352" y="285843"/>
                    <a:pt x="0" y="230490"/>
                    <a:pt x="0" y="162210"/>
                  </a:cubicBezTo>
                  <a:lnTo>
                    <a:pt x="0" y="123633"/>
                  </a:lnTo>
                  <a:cubicBezTo>
                    <a:pt x="0" y="55352"/>
                    <a:pt x="55352" y="0"/>
                    <a:pt x="123633" y="0"/>
                  </a:cubicBezTo>
                  <a:close/>
                </a:path>
              </a:pathLst>
            </a:custGeom>
            <a:solidFill>
              <a:srgbClr val="DADADA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0" y="-57150"/>
              <a:ext cx="544254" cy="3429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 dirty="0">
                  <a:solidFill>
                    <a:srgbClr val="000000"/>
                  </a:solidFill>
                  <a:latin typeface="Ahkio Light"/>
                  <a:ea typeface="Ahkio Light"/>
                  <a:cs typeface="Ahkio Light"/>
                  <a:sym typeface="Ahkio Light"/>
                </a:rPr>
                <a:t>Tps Grid</a:t>
              </a:r>
            </a:p>
          </p:txBody>
        </p:sp>
      </p:grpSp>
      <p:sp>
        <p:nvSpPr>
          <p:cNvPr id="38" name="AutoShape 38"/>
          <p:cNvSpPr/>
          <p:nvPr/>
        </p:nvSpPr>
        <p:spPr>
          <a:xfrm>
            <a:off x="14210786" y="7838261"/>
            <a:ext cx="1166617" cy="0"/>
          </a:xfrm>
          <a:prstGeom prst="line">
            <a:avLst/>
          </a:prstGeom>
          <a:ln w="38100" cap="flat">
            <a:solidFill>
              <a:srgbClr val="0D6388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 dirty="0"/>
          </a:p>
        </p:txBody>
      </p:sp>
      <p:sp>
        <p:nvSpPr>
          <p:cNvPr id="39" name="TextBox 39"/>
          <p:cNvSpPr txBox="1"/>
          <p:nvPr/>
        </p:nvSpPr>
        <p:spPr>
          <a:xfrm>
            <a:off x="13894922" y="7908793"/>
            <a:ext cx="1652505" cy="711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dirty="0">
                <a:solidFill>
                  <a:srgbClr val="000000"/>
                </a:solidFill>
                <a:latin typeface="Ahkio Light"/>
                <a:ea typeface="Ahkio Light"/>
                <a:cs typeface="Ahkio Light"/>
                <a:sym typeface="Ahkio Light"/>
              </a:rPr>
              <a:t>TPS Grid generation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12375691" y="8453950"/>
            <a:ext cx="17053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latin typeface="Ahkio Light"/>
                <a:ea typeface="Ahkio Light"/>
                <a:cs typeface="Ahkio Light"/>
                <a:sym typeface="Ahkio Light"/>
              </a:rPr>
              <a:t>(TPS </a:t>
            </a:r>
            <a:r>
              <a:rPr lang="en-US" dirty="0">
                <a:solidFill>
                  <a:srgbClr val="000000"/>
                </a:solidFill>
                <a:latin typeface="Ahkio Light"/>
                <a:ea typeface="Ahkio Light"/>
                <a:cs typeface="Ahkio Light"/>
                <a:sym typeface="Ahkio Light"/>
              </a:rPr>
              <a:t>Parameters)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63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365520" y="337772"/>
            <a:ext cx="17614110" cy="9611456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3" name="AutoShape 3"/>
          <p:cNvSpPr/>
          <p:nvPr/>
        </p:nvSpPr>
        <p:spPr>
          <a:xfrm flipV="1">
            <a:off x="6253174" y="1837533"/>
            <a:ext cx="5651716" cy="0"/>
          </a:xfrm>
          <a:prstGeom prst="line">
            <a:avLst/>
          </a:prstGeom>
          <a:ln w="76200" cap="flat">
            <a:solidFill>
              <a:srgbClr val="0D6388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 dirty="0"/>
          </a:p>
        </p:txBody>
      </p:sp>
      <p:sp>
        <p:nvSpPr>
          <p:cNvPr id="4" name="Freeform 4"/>
          <p:cNvSpPr/>
          <p:nvPr/>
        </p:nvSpPr>
        <p:spPr>
          <a:xfrm>
            <a:off x="8946469" y="3381473"/>
            <a:ext cx="3253912" cy="4665107"/>
          </a:xfrm>
          <a:custGeom>
            <a:avLst/>
            <a:gdLst/>
            <a:ahLst/>
            <a:cxnLst/>
            <a:rect l="l" t="t" r="r" b="b"/>
            <a:pathLst>
              <a:path w="3253912" h="4665107">
                <a:moveTo>
                  <a:pt x="0" y="0"/>
                </a:moveTo>
                <a:lnTo>
                  <a:pt x="3253912" y="0"/>
                </a:lnTo>
                <a:lnTo>
                  <a:pt x="3253912" y="4665107"/>
                </a:lnTo>
                <a:lnTo>
                  <a:pt x="0" y="46651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TextBox 5"/>
          <p:cNvSpPr txBox="1"/>
          <p:nvPr/>
        </p:nvSpPr>
        <p:spPr>
          <a:xfrm>
            <a:off x="6423665" y="529433"/>
            <a:ext cx="5731563" cy="12128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 dirty="0">
                <a:solidFill>
                  <a:srgbClr val="000000"/>
                </a:solidFill>
                <a:latin typeface="Ahkio Light"/>
                <a:ea typeface="Ahkio Light"/>
                <a:cs typeface="Ahkio Light"/>
                <a:sym typeface="Ahkio Light"/>
              </a:rPr>
              <a:t>Warping module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2496696"/>
            <a:ext cx="5603081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80"/>
              </a:lnSpc>
              <a:spcBef>
                <a:spcPct val="0"/>
              </a:spcBef>
            </a:pPr>
            <a:r>
              <a:rPr lang="en-US" sz="5200" b="1" dirty="0">
                <a:solidFill>
                  <a:srgbClr val="0D6388"/>
                </a:solidFill>
                <a:latin typeface="TT Rounds Condensed Bold"/>
                <a:ea typeface="TT Rounds Condensed Bold"/>
                <a:cs typeface="TT Rounds Condensed Bold"/>
                <a:sym typeface="TT Rounds Condensed Bold"/>
              </a:rPr>
              <a:t>2- Warping Function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4014378"/>
            <a:ext cx="6299126" cy="3408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33"/>
              </a:lnSpc>
              <a:spcBef>
                <a:spcPct val="0"/>
              </a:spcBef>
            </a:pPr>
            <a:r>
              <a:rPr lang="en-US" sz="3238" dirty="0">
                <a:solidFill>
                  <a:srgbClr val="000000"/>
                </a:solidFill>
                <a:latin typeface="Ahkio Light"/>
                <a:ea typeface="Ahkio Light"/>
                <a:cs typeface="Ahkio Light"/>
                <a:sym typeface="Ahkio Light"/>
              </a:rPr>
              <a:t>[</a:t>
            </a:r>
          </a:p>
          <a:p>
            <a:pPr algn="ctr">
              <a:lnSpc>
                <a:spcPts val="4533"/>
              </a:lnSpc>
              <a:spcBef>
                <a:spcPct val="0"/>
              </a:spcBef>
            </a:pPr>
            <a:r>
              <a:rPr lang="en-US" sz="3238" dirty="0">
                <a:solidFill>
                  <a:srgbClr val="000000"/>
                </a:solidFill>
                <a:latin typeface="Ahkio Light"/>
                <a:ea typeface="Ahkio Light"/>
                <a:cs typeface="Ahkio Light"/>
                <a:sym typeface="Ahkio Light"/>
              </a:rPr>
              <a:t>  [[(-1.0,-1.0), (-0.33,-1.0), (0.33,-1.0), (1.0,-1.0)],</a:t>
            </a:r>
          </a:p>
          <a:p>
            <a:pPr algn="ctr">
              <a:lnSpc>
                <a:spcPts val="4533"/>
              </a:lnSpc>
              <a:spcBef>
                <a:spcPct val="0"/>
              </a:spcBef>
            </a:pPr>
            <a:r>
              <a:rPr lang="en-US" sz="3238" dirty="0">
                <a:solidFill>
                  <a:srgbClr val="000000"/>
                </a:solidFill>
                <a:latin typeface="Ahkio Light"/>
                <a:ea typeface="Ahkio Light"/>
                <a:cs typeface="Ahkio Light"/>
                <a:sym typeface="Ahkio Light"/>
              </a:rPr>
              <a:t>   [(-1.0,-0.33), ...,           , (1.0,-0.33)],</a:t>
            </a:r>
          </a:p>
          <a:p>
            <a:pPr algn="ctr">
              <a:lnSpc>
                <a:spcPts val="4533"/>
              </a:lnSpc>
              <a:spcBef>
                <a:spcPct val="0"/>
              </a:spcBef>
            </a:pPr>
            <a:r>
              <a:rPr lang="en-US" sz="3238" dirty="0">
                <a:solidFill>
                  <a:srgbClr val="000000"/>
                </a:solidFill>
                <a:latin typeface="Ahkio Light"/>
                <a:ea typeface="Ahkio Light"/>
                <a:cs typeface="Ahkio Light"/>
                <a:sym typeface="Ahkio Light"/>
              </a:rPr>
              <a:t>   [(-1.0,0.33),  ...,           , (1.0,0.33)],</a:t>
            </a:r>
          </a:p>
          <a:p>
            <a:pPr algn="ctr">
              <a:lnSpc>
                <a:spcPts val="4533"/>
              </a:lnSpc>
              <a:spcBef>
                <a:spcPct val="0"/>
              </a:spcBef>
            </a:pPr>
            <a:r>
              <a:rPr lang="en-US" sz="3238" dirty="0">
                <a:solidFill>
                  <a:srgbClr val="000000"/>
                </a:solidFill>
                <a:latin typeface="Ahkio Light"/>
                <a:ea typeface="Ahkio Light"/>
                <a:cs typeface="Ahkio Light"/>
                <a:sym typeface="Ahkio Light"/>
              </a:rPr>
              <a:t>   [(-1.0,1.0),   (0.33,1.0),    (0.66,1.0),   (1.0,1.0)]]</a:t>
            </a:r>
          </a:p>
          <a:p>
            <a:pPr algn="ctr">
              <a:lnSpc>
                <a:spcPts val="4533"/>
              </a:lnSpc>
              <a:spcBef>
                <a:spcPct val="0"/>
              </a:spcBef>
            </a:pPr>
            <a:r>
              <a:rPr lang="en-US" sz="3238" dirty="0">
                <a:solidFill>
                  <a:srgbClr val="000000"/>
                </a:solidFill>
                <a:latin typeface="Ahkio Light"/>
                <a:ea typeface="Ahkio Light"/>
                <a:cs typeface="Ahkio Light"/>
                <a:sym typeface="Ahkio Light"/>
              </a:rPr>
              <a:t>]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414396" y="8380869"/>
            <a:ext cx="3283869" cy="6946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64"/>
              </a:lnSpc>
              <a:spcBef>
                <a:spcPct val="0"/>
              </a:spcBef>
            </a:pPr>
            <a:r>
              <a:rPr lang="en-US" sz="3974" dirty="0">
                <a:solidFill>
                  <a:srgbClr val="000000"/>
                </a:solidFill>
                <a:latin typeface="Ahkio Light"/>
                <a:ea typeface="Ahkio Light"/>
                <a:cs typeface="Ahkio Light"/>
                <a:sym typeface="Ahkio Light"/>
              </a:rPr>
              <a:t>Tps Grid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008457" y="8380869"/>
            <a:ext cx="3283869" cy="6946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64"/>
              </a:lnSpc>
              <a:spcBef>
                <a:spcPct val="0"/>
              </a:spcBef>
            </a:pPr>
            <a:r>
              <a:rPr lang="en-US" sz="3974" dirty="0">
                <a:solidFill>
                  <a:srgbClr val="000000"/>
                </a:solidFill>
                <a:latin typeface="Ahkio"/>
                <a:ea typeface="Ahkio"/>
                <a:cs typeface="Ahkio"/>
                <a:sym typeface="Ahkio"/>
              </a:rPr>
              <a:t>Garment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975431" y="8182304"/>
            <a:ext cx="3283869" cy="13949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64"/>
              </a:lnSpc>
              <a:spcBef>
                <a:spcPct val="0"/>
              </a:spcBef>
            </a:pPr>
            <a:r>
              <a:rPr lang="en-US" sz="3974" dirty="0">
                <a:solidFill>
                  <a:srgbClr val="000000"/>
                </a:solidFill>
                <a:latin typeface="Ahkio Light"/>
                <a:ea typeface="Ahkio Light"/>
                <a:cs typeface="Ahkio Light"/>
                <a:sym typeface="Ahkio Light"/>
              </a:rPr>
              <a:t>Coarsely warped garment 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8265623" y="5508976"/>
            <a:ext cx="486297" cy="486297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558800" y="0"/>
                  </a:moveTo>
                  <a:lnTo>
                    <a:pt x="254000" y="0"/>
                  </a:lnTo>
                  <a:lnTo>
                    <a:pt x="254000" y="254000"/>
                  </a:lnTo>
                  <a:lnTo>
                    <a:pt x="0" y="254000"/>
                  </a:lnTo>
                  <a:lnTo>
                    <a:pt x="0" y="558800"/>
                  </a:lnTo>
                  <a:lnTo>
                    <a:pt x="254000" y="558800"/>
                  </a:lnTo>
                  <a:lnTo>
                    <a:pt x="254000" y="812800"/>
                  </a:lnTo>
                  <a:lnTo>
                    <a:pt x="558800" y="812800"/>
                  </a:lnTo>
                  <a:lnTo>
                    <a:pt x="558800" y="558800"/>
                  </a:lnTo>
                  <a:lnTo>
                    <a:pt x="812800" y="558800"/>
                  </a:lnTo>
                  <a:lnTo>
                    <a:pt x="812800" y="254000"/>
                  </a:lnTo>
                  <a:lnTo>
                    <a:pt x="558800" y="254000"/>
                  </a:lnTo>
                  <a:lnTo>
                    <a:pt x="558800" y="0"/>
                  </a:lnTo>
                  <a:close/>
                </a:path>
              </a:pathLst>
            </a:custGeom>
            <a:solidFill>
              <a:srgbClr val="0D6388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90500" y="133350"/>
              <a:ext cx="431800" cy="488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 dirty="0"/>
            </a:p>
          </p:txBody>
        </p:sp>
      </p:grpSp>
      <p:sp>
        <p:nvSpPr>
          <p:cNvPr id="14" name="AutoShape 14"/>
          <p:cNvSpPr/>
          <p:nvPr/>
        </p:nvSpPr>
        <p:spPr>
          <a:xfrm>
            <a:off x="12390881" y="5771176"/>
            <a:ext cx="1580157" cy="0"/>
          </a:xfrm>
          <a:prstGeom prst="line">
            <a:avLst/>
          </a:prstGeom>
          <a:ln w="114300" cap="flat">
            <a:solidFill>
              <a:srgbClr val="0D6388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 dirty="0"/>
          </a:p>
        </p:txBody>
      </p:sp>
      <p:sp>
        <p:nvSpPr>
          <p:cNvPr id="15" name="Freeform 15"/>
          <p:cNvSpPr/>
          <p:nvPr/>
        </p:nvSpPr>
        <p:spPr>
          <a:xfrm>
            <a:off x="14399596" y="3038084"/>
            <a:ext cx="2859704" cy="5010814"/>
          </a:xfrm>
          <a:custGeom>
            <a:avLst/>
            <a:gdLst/>
            <a:ahLst/>
            <a:cxnLst/>
            <a:rect l="l" t="t" r="r" b="b"/>
            <a:pathLst>
              <a:path w="2859704" h="5010814">
                <a:moveTo>
                  <a:pt x="0" y="0"/>
                </a:moveTo>
                <a:lnTo>
                  <a:pt x="2859704" y="0"/>
                </a:lnTo>
                <a:lnTo>
                  <a:pt x="2859704" y="5010813"/>
                </a:lnTo>
                <a:lnTo>
                  <a:pt x="0" y="50108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5807" t="-19234" r="-26895" b="-12182"/>
            </a:stretch>
          </a:blipFill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63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365520" y="337772"/>
            <a:ext cx="17614110" cy="9611456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3" name="AutoShape 3"/>
          <p:cNvSpPr/>
          <p:nvPr/>
        </p:nvSpPr>
        <p:spPr>
          <a:xfrm flipV="1">
            <a:off x="6253174" y="1837533"/>
            <a:ext cx="5651716" cy="0"/>
          </a:xfrm>
          <a:prstGeom prst="line">
            <a:avLst/>
          </a:prstGeom>
          <a:ln w="76200" cap="flat">
            <a:solidFill>
              <a:srgbClr val="0D6388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 dirty="0"/>
          </a:p>
        </p:txBody>
      </p:sp>
      <p:sp>
        <p:nvSpPr>
          <p:cNvPr id="4" name="Freeform 4"/>
          <p:cNvSpPr/>
          <p:nvPr/>
        </p:nvSpPr>
        <p:spPr>
          <a:xfrm>
            <a:off x="13079388" y="2085368"/>
            <a:ext cx="4357210" cy="7246920"/>
          </a:xfrm>
          <a:custGeom>
            <a:avLst/>
            <a:gdLst/>
            <a:ahLst/>
            <a:cxnLst/>
            <a:rect l="l" t="t" r="r" b="b"/>
            <a:pathLst>
              <a:path w="4357210" h="7246920">
                <a:moveTo>
                  <a:pt x="0" y="0"/>
                </a:moveTo>
                <a:lnTo>
                  <a:pt x="4357210" y="0"/>
                </a:lnTo>
                <a:lnTo>
                  <a:pt x="4357210" y="7246920"/>
                </a:lnTo>
                <a:lnTo>
                  <a:pt x="0" y="72469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TextBox 5"/>
          <p:cNvSpPr txBox="1"/>
          <p:nvPr/>
        </p:nvSpPr>
        <p:spPr>
          <a:xfrm>
            <a:off x="6423665" y="529433"/>
            <a:ext cx="5731563" cy="12128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 dirty="0">
                <a:solidFill>
                  <a:srgbClr val="000000"/>
                </a:solidFill>
                <a:latin typeface="Ahkio Light"/>
                <a:ea typeface="Ahkio Light"/>
                <a:cs typeface="Ahkio Light"/>
                <a:sym typeface="Ahkio Light"/>
              </a:rPr>
              <a:t>Warping module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0" y="1980593"/>
            <a:ext cx="11904891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 b="1" dirty="0">
                <a:solidFill>
                  <a:srgbClr val="0D6388"/>
                </a:solidFill>
                <a:latin typeface="TT Rounds Condensed Bold"/>
                <a:ea typeface="TT Rounds Condensed Bold"/>
                <a:cs typeface="TT Rounds Condensed Bold"/>
                <a:sym typeface="TT Rounds Condensed Bold"/>
              </a:rPr>
              <a:t>3- UNet-Vanilla Refinement Network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3379471"/>
            <a:ext cx="12869560" cy="54758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160"/>
              </a:lnSpc>
              <a:spcBef>
                <a:spcPct val="0"/>
              </a:spcBef>
            </a:pPr>
            <a:r>
              <a:rPr lang="en-US" sz="4400" dirty="0">
                <a:solidFill>
                  <a:srgbClr val="C20F0F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-Purpose:</a:t>
            </a:r>
            <a:r>
              <a:rPr lang="en-US" sz="4400" dirty="0">
                <a:solidFill>
                  <a:srgbClr val="000000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 Polishes coarse warped cloth output to enhance visual consistency and detail maintaining precise positioning  while refining</a:t>
            </a:r>
          </a:p>
          <a:p>
            <a:pPr algn="l">
              <a:lnSpc>
                <a:spcPts val="6160"/>
              </a:lnSpc>
              <a:spcBef>
                <a:spcPct val="0"/>
              </a:spcBef>
            </a:pPr>
            <a:r>
              <a:rPr lang="en-US" sz="4400" dirty="0">
                <a:solidFill>
                  <a:srgbClr val="C20F0F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-Key Components:</a:t>
            </a:r>
          </a:p>
          <a:p>
            <a:pPr marL="949964" lvl="1" indent="-474982" algn="l">
              <a:lnSpc>
                <a:spcPts val="6160"/>
              </a:lnSpc>
              <a:buFont typeface="Arial"/>
              <a:buChar char="•"/>
            </a:pPr>
            <a:r>
              <a:rPr lang="en-US" sz="4400" dirty="0">
                <a:solidFill>
                  <a:srgbClr val="000000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Encoder (Downsampling</a:t>
            </a:r>
            <a:r>
              <a:rPr lang="en-US" sz="4400" dirty="0" smtClean="0">
                <a:solidFill>
                  <a:srgbClr val="000000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)</a:t>
            </a:r>
          </a:p>
          <a:p>
            <a:pPr marL="949964" lvl="1" indent="-474982">
              <a:lnSpc>
                <a:spcPts val="6160"/>
              </a:lnSpc>
              <a:buFont typeface="Arial"/>
              <a:buChar char="•"/>
            </a:pPr>
            <a:r>
              <a:rPr lang="en-US" sz="4400" dirty="0">
                <a:solidFill>
                  <a:srgbClr val="000000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Skip </a:t>
            </a:r>
            <a:r>
              <a:rPr lang="en-US" sz="4400" dirty="0" smtClean="0">
                <a:solidFill>
                  <a:srgbClr val="000000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Connections</a:t>
            </a:r>
            <a:endParaRPr lang="en-US" sz="4400" dirty="0">
              <a:solidFill>
                <a:srgbClr val="000000"/>
              </a:solidFill>
              <a:latin typeface="KG Primary Penmanship"/>
              <a:ea typeface="KG Primary Penmanship"/>
              <a:cs typeface="KG Primary Penmanship"/>
              <a:sym typeface="KG Primary Penmanship"/>
            </a:endParaRPr>
          </a:p>
          <a:p>
            <a:pPr marL="949964" lvl="1" indent="-474982" algn="l">
              <a:lnSpc>
                <a:spcPts val="6160"/>
              </a:lnSpc>
              <a:buFont typeface="Arial"/>
              <a:buChar char="•"/>
            </a:pPr>
            <a:r>
              <a:rPr lang="en-US" sz="4400" dirty="0">
                <a:solidFill>
                  <a:srgbClr val="000000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Decoder (Upsampling)</a:t>
            </a:r>
          </a:p>
          <a:p>
            <a:pPr algn="l">
              <a:lnSpc>
                <a:spcPts val="5460"/>
              </a:lnSpc>
              <a:spcBef>
                <a:spcPct val="0"/>
              </a:spcBef>
            </a:pPr>
            <a:endParaRPr lang="en-US" sz="4400" dirty="0">
              <a:solidFill>
                <a:srgbClr val="000000"/>
              </a:solidFill>
              <a:latin typeface="KG Primary Penmanship"/>
              <a:ea typeface="KG Primary Penmanship"/>
              <a:cs typeface="KG Primary Penmanship"/>
              <a:sym typeface="KG Primary Penmanship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63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365520" y="337772"/>
            <a:ext cx="17614110" cy="9611456"/>
          </a:xfrm>
          <a:prstGeom prst="rect">
            <a:avLst/>
          </a:prstGeom>
          <a:solidFill>
            <a:srgbClr val="FDFBFB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3" name="TextBox 3"/>
          <p:cNvSpPr txBox="1"/>
          <p:nvPr/>
        </p:nvSpPr>
        <p:spPr>
          <a:xfrm>
            <a:off x="4856034" y="593725"/>
            <a:ext cx="8575932" cy="12128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 dirty="0">
                <a:solidFill>
                  <a:srgbClr val="000000"/>
                </a:solidFill>
                <a:latin typeface="Ahkio Light"/>
                <a:ea typeface="Ahkio Light"/>
                <a:cs typeface="Ahkio Light"/>
                <a:sym typeface="Ahkio Light"/>
              </a:rPr>
              <a:t> Inversion Adapter module</a:t>
            </a:r>
          </a:p>
        </p:txBody>
      </p:sp>
      <p:sp>
        <p:nvSpPr>
          <p:cNvPr id="4" name="AutoShape 4"/>
          <p:cNvSpPr/>
          <p:nvPr/>
        </p:nvSpPr>
        <p:spPr>
          <a:xfrm>
            <a:off x="4856034" y="1887220"/>
            <a:ext cx="8358375" cy="0"/>
          </a:xfrm>
          <a:prstGeom prst="line">
            <a:avLst/>
          </a:prstGeom>
          <a:ln w="76200" cap="flat">
            <a:solidFill>
              <a:srgbClr val="0D6388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 dirty="0"/>
          </a:p>
        </p:txBody>
      </p:sp>
      <p:sp>
        <p:nvSpPr>
          <p:cNvPr id="5" name="Freeform 5"/>
          <p:cNvSpPr/>
          <p:nvPr/>
        </p:nvSpPr>
        <p:spPr>
          <a:xfrm>
            <a:off x="9172575" y="3038530"/>
            <a:ext cx="8086725" cy="5633061"/>
          </a:xfrm>
          <a:custGeom>
            <a:avLst/>
            <a:gdLst/>
            <a:ahLst/>
            <a:cxnLst/>
            <a:rect l="l" t="t" r="r" b="b"/>
            <a:pathLst>
              <a:path w="8086725" h="5633061">
                <a:moveTo>
                  <a:pt x="0" y="0"/>
                </a:moveTo>
                <a:lnTo>
                  <a:pt x="8086725" y="0"/>
                </a:lnTo>
                <a:lnTo>
                  <a:pt x="8086725" y="5633060"/>
                </a:lnTo>
                <a:lnTo>
                  <a:pt x="0" y="56330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6" name="TextBox 6"/>
          <p:cNvSpPr txBox="1"/>
          <p:nvPr/>
        </p:nvSpPr>
        <p:spPr>
          <a:xfrm>
            <a:off x="1028700" y="4067207"/>
            <a:ext cx="7374879" cy="1416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00"/>
              </a:lnSpc>
            </a:pPr>
            <a:r>
              <a:rPr lang="en-US" sz="5000" b="1" dirty="0">
                <a:solidFill>
                  <a:srgbClr val="0D6388"/>
                </a:solidFill>
                <a:latin typeface="TT Rounds Condensed Bold"/>
                <a:ea typeface="TT Rounds Condensed Bold"/>
                <a:cs typeface="TT Rounds Condensed Bold"/>
                <a:sym typeface="TT Rounds Condensed Bold"/>
              </a:rPr>
              <a:t>1-  Vision Part Pipeline  </a:t>
            </a:r>
          </a:p>
          <a:p>
            <a:pPr marL="0" lvl="0" indent="0" algn="l">
              <a:lnSpc>
                <a:spcPts val="5500"/>
              </a:lnSpc>
              <a:spcBef>
                <a:spcPct val="0"/>
              </a:spcBef>
            </a:pPr>
            <a:r>
              <a:rPr lang="en-US" sz="5000" b="1" dirty="0">
                <a:solidFill>
                  <a:srgbClr val="0D6388"/>
                </a:solidFill>
                <a:latin typeface="TT Rounds Condensed Bold"/>
                <a:ea typeface="TT Rounds Condensed Bold"/>
                <a:cs typeface="TT Rounds Condensed Bold"/>
                <a:sym typeface="TT Rounds Condensed Bold"/>
              </a:rPr>
              <a:t>(The Cloth Image)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6178582"/>
            <a:ext cx="7374879" cy="1416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00"/>
              </a:lnSpc>
            </a:pPr>
            <a:r>
              <a:rPr lang="en-US" sz="5000" b="1" dirty="0">
                <a:solidFill>
                  <a:srgbClr val="0D6388"/>
                </a:solidFill>
                <a:latin typeface="TT Rounds Condensed Bold"/>
                <a:ea typeface="TT Rounds Condensed Bold"/>
                <a:cs typeface="TT Rounds Condensed Bold"/>
                <a:sym typeface="TT Rounds Condensed Bold"/>
              </a:rPr>
              <a:t>2- Description part pipeline</a:t>
            </a:r>
          </a:p>
          <a:p>
            <a:pPr marL="0" lvl="0" indent="0" algn="l">
              <a:lnSpc>
                <a:spcPts val="5500"/>
              </a:lnSpc>
              <a:spcBef>
                <a:spcPct val="0"/>
              </a:spcBef>
            </a:pPr>
            <a:r>
              <a:rPr lang="en-US" sz="5000" b="1" dirty="0">
                <a:solidFill>
                  <a:srgbClr val="0D6388"/>
                </a:solidFill>
                <a:latin typeface="TT Rounds Condensed Bold"/>
                <a:ea typeface="TT Rounds Condensed Bold"/>
                <a:cs typeface="TT Rounds Condensed Bold"/>
                <a:sym typeface="TT Rounds Condensed Bold"/>
              </a:rPr>
              <a:t>(The Description)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63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336945" y="337772"/>
            <a:ext cx="17614110" cy="9611456"/>
          </a:xfrm>
          <a:prstGeom prst="rect">
            <a:avLst/>
          </a:prstGeom>
          <a:solidFill>
            <a:srgbClr val="FDFBFB"/>
          </a:solidFill>
        </p:spPr>
        <p:txBody>
          <a:bodyPr/>
          <a:lstStyle/>
          <a:p>
            <a:endParaRPr lang="en-US" dirty="0"/>
          </a:p>
        </p:txBody>
      </p:sp>
      <p:pic>
        <p:nvPicPr>
          <p:cNvPr id="26" name="Picture 25" descr="A screenshot of a computer&#10;&#10;AI-generated content may be incorrect.">
            <a:extLst>
              <a:ext uri="{FF2B5EF4-FFF2-40B4-BE49-F238E27FC236}">
                <a16:creationId xmlns="" xmlns:a16="http://schemas.microsoft.com/office/drawing/2014/main" id="{1D85866B-61E4-5256-DAB9-15F8D1CFFB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" y="643"/>
            <a:ext cx="18285714" cy="10285714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63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336945" y="337772"/>
            <a:ext cx="17614110" cy="9611456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3" name="TextBox 3"/>
          <p:cNvSpPr txBox="1"/>
          <p:nvPr/>
        </p:nvSpPr>
        <p:spPr>
          <a:xfrm>
            <a:off x="4974192" y="457422"/>
            <a:ext cx="8675915" cy="11806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74"/>
              </a:lnSpc>
            </a:pPr>
            <a:r>
              <a:rPr lang="en-US" sz="6767" dirty="0">
                <a:solidFill>
                  <a:srgbClr val="000000"/>
                </a:solidFill>
                <a:latin typeface="Ahkio Light"/>
                <a:ea typeface="Ahkio Light"/>
                <a:cs typeface="Ahkio Light"/>
                <a:sym typeface="Ahkio Light"/>
              </a:rPr>
              <a:t>2- Description part pipeline</a:t>
            </a:r>
          </a:p>
        </p:txBody>
      </p:sp>
      <p:sp>
        <p:nvSpPr>
          <p:cNvPr id="4" name="AutoShape 4"/>
          <p:cNvSpPr/>
          <p:nvPr/>
        </p:nvSpPr>
        <p:spPr>
          <a:xfrm flipV="1">
            <a:off x="4974192" y="1901982"/>
            <a:ext cx="8487219" cy="0"/>
          </a:xfrm>
          <a:prstGeom prst="line">
            <a:avLst/>
          </a:prstGeom>
          <a:ln w="76200" cap="flat">
            <a:solidFill>
              <a:srgbClr val="0D6388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 dirty="0"/>
          </a:p>
        </p:txBody>
      </p:sp>
      <p:sp>
        <p:nvSpPr>
          <p:cNvPr id="5" name="Freeform 5"/>
          <p:cNvSpPr/>
          <p:nvPr/>
        </p:nvSpPr>
        <p:spPr>
          <a:xfrm>
            <a:off x="13252590" y="2131721"/>
            <a:ext cx="4433978" cy="6356958"/>
          </a:xfrm>
          <a:custGeom>
            <a:avLst/>
            <a:gdLst/>
            <a:ahLst/>
            <a:cxnLst/>
            <a:rect l="l" t="t" r="r" b="b"/>
            <a:pathLst>
              <a:path w="4433978" h="6356958">
                <a:moveTo>
                  <a:pt x="0" y="0"/>
                </a:moveTo>
                <a:lnTo>
                  <a:pt x="4433978" y="0"/>
                </a:lnTo>
                <a:lnTo>
                  <a:pt x="4433978" y="6356959"/>
                </a:lnTo>
                <a:lnTo>
                  <a:pt x="0" y="635695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6" name="TextBox 6"/>
          <p:cNvSpPr txBox="1"/>
          <p:nvPr/>
        </p:nvSpPr>
        <p:spPr>
          <a:xfrm>
            <a:off x="753303" y="2761098"/>
            <a:ext cx="12839653" cy="6477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187448" lvl="1" indent="-593724" algn="l">
              <a:lnSpc>
                <a:spcPts val="6049"/>
              </a:lnSpc>
              <a:buAutoNum type="arabicPeriod"/>
            </a:pPr>
            <a:r>
              <a:rPr lang="en-US" sz="5499" dirty="0">
                <a:solidFill>
                  <a:srgbClr val="0D6388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Text p</a:t>
            </a:r>
            <a:r>
              <a:rPr lang="en-US" sz="5499" u="none" dirty="0">
                <a:solidFill>
                  <a:srgbClr val="0D6388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rom</a:t>
            </a:r>
            <a:r>
              <a:rPr lang="en-US" sz="5499" dirty="0">
                <a:solidFill>
                  <a:srgbClr val="0D6388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pt with placeholders</a:t>
            </a:r>
          </a:p>
          <a:p>
            <a:pPr marL="2159001" lvl="2" indent="-719667" algn="l">
              <a:lnSpc>
                <a:spcPts val="5500"/>
              </a:lnSpc>
              <a:buAutoNum type="alphaLcPeriod"/>
            </a:pPr>
            <a:r>
              <a:rPr lang="en-US" sz="5000" dirty="0">
                <a:solidFill>
                  <a:srgbClr val="000000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(Ex: "A model wearing ... $ $ $ $ blue dress")</a:t>
            </a:r>
          </a:p>
          <a:p>
            <a:pPr algn="l">
              <a:lnSpc>
                <a:spcPts val="6050"/>
              </a:lnSpc>
            </a:pPr>
            <a:endParaRPr lang="en-US" sz="5000" dirty="0">
              <a:solidFill>
                <a:srgbClr val="000000"/>
              </a:solidFill>
              <a:latin typeface="KG Primary Penmanship"/>
              <a:ea typeface="KG Primary Penmanship"/>
              <a:cs typeface="KG Primary Penmanship"/>
              <a:sym typeface="KG Primary Penmanship"/>
            </a:endParaRPr>
          </a:p>
          <a:p>
            <a:pPr algn="l">
              <a:lnSpc>
                <a:spcPts val="6049"/>
              </a:lnSpc>
            </a:pPr>
            <a:r>
              <a:rPr lang="en-US" sz="5499" dirty="0">
                <a:solidFill>
                  <a:srgbClr val="0D6388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     2.Tokenization</a:t>
            </a:r>
          </a:p>
          <a:p>
            <a:pPr marL="2159001" lvl="2" indent="-719667" algn="l">
              <a:lnSpc>
                <a:spcPts val="5500"/>
              </a:lnSpc>
              <a:buAutoNum type="alphaLcPeriod"/>
            </a:pPr>
            <a:r>
              <a:rPr lang="en-US" sz="5000" dirty="0">
                <a:solidFill>
                  <a:srgbClr val="000000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 ["a", "model", "wearing", ...,"$", "$", "$", "$", "a", "blue", "dress"]</a:t>
            </a:r>
          </a:p>
          <a:p>
            <a:pPr marL="2159001" lvl="2" indent="-719667" algn="l">
              <a:lnSpc>
                <a:spcPts val="5500"/>
              </a:lnSpc>
              <a:buAutoNum type="alphaLcPeriod"/>
            </a:pPr>
            <a:r>
              <a:rPr lang="en-US" sz="5000" dirty="0">
                <a:solidFill>
                  <a:srgbClr val="000000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 Map to token IDs: [320, 3293, 2674, 259, 259, ...]</a:t>
            </a:r>
          </a:p>
          <a:p>
            <a:pPr marL="2159001" lvl="2" indent="-719667" algn="l">
              <a:lnSpc>
                <a:spcPts val="5500"/>
              </a:lnSpc>
              <a:buAutoNum type="alphaLcPeriod"/>
            </a:pPr>
            <a:r>
              <a:rPr lang="en-US" sz="5000" dirty="0">
                <a:solidFill>
                  <a:srgbClr val="000000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 Pad to 77 tokens: [320, ..., 0,0]</a:t>
            </a:r>
          </a:p>
          <a:p>
            <a:pPr marL="2159001" lvl="2" indent="-719667" algn="l">
              <a:lnSpc>
                <a:spcPts val="5500"/>
              </a:lnSpc>
              <a:buAutoNum type="alphaLcPeriod"/>
            </a:pPr>
            <a:r>
              <a:rPr lang="en-US" sz="5000" dirty="0">
                <a:solidFill>
                  <a:srgbClr val="000000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 Getting tensor of shape [1, 77]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4089008" y="8526780"/>
            <a:ext cx="2761142" cy="731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10"/>
              </a:lnSpc>
              <a:spcBef>
                <a:spcPct val="0"/>
              </a:spcBef>
            </a:pPr>
            <a:r>
              <a:rPr lang="en-US" sz="5100" dirty="0">
                <a:solidFill>
                  <a:srgbClr val="000000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 Blue dress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63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778786" y="1700344"/>
            <a:ext cx="5731563" cy="12128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 b="1" dirty="0">
                <a:solidFill>
                  <a:srgbClr val="2F1672"/>
                </a:solidFill>
                <a:latin typeface="Ahkio Bold"/>
                <a:ea typeface="Ahkio Bold"/>
                <a:cs typeface="Ahkio Bold"/>
                <a:sym typeface="Ahkio Bold"/>
              </a:rPr>
              <a:t>Presented by</a:t>
            </a:r>
          </a:p>
        </p:txBody>
      </p:sp>
      <p:sp>
        <p:nvSpPr>
          <p:cNvPr id="3" name="AutoShape 3"/>
          <p:cNvSpPr/>
          <p:nvPr/>
        </p:nvSpPr>
        <p:spPr>
          <a:xfrm>
            <a:off x="12701497" y="0"/>
            <a:ext cx="3260858" cy="10308914"/>
          </a:xfrm>
          <a:prstGeom prst="rect">
            <a:avLst/>
          </a:prstGeom>
          <a:solidFill>
            <a:srgbClr val="B2D1DB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4" name="AutoShape 4"/>
          <p:cNvSpPr/>
          <p:nvPr/>
        </p:nvSpPr>
        <p:spPr>
          <a:xfrm>
            <a:off x="937576" y="954114"/>
            <a:ext cx="16412848" cy="8513266"/>
          </a:xfrm>
          <a:prstGeom prst="rect">
            <a:avLst/>
          </a:prstGeom>
          <a:solidFill>
            <a:srgbClr val="F6F4F4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5" name="TextBox 5"/>
          <p:cNvSpPr txBox="1"/>
          <p:nvPr/>
        </p:nvSpPr>
        <p:spPr>
          <a:xfrm>
            <a:off x="1133079" y="725514"/>
            <a:ext cx="9485287" cy="13969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200"/>
              </a:lnSpc>
            </a:pPr>
            <a:r>
              <a:rPr lang="en-US" sz="8000" dirty="0">
                <a:solidFill>
                  <a:srgbClr val="000000"/>
                </a:solidFill>
                <a:latin typeface="Ahkio Light"/>
                <a:ea typeface="Ahkio Light"/>
                <a:cs typeface="Ahkio Light"/>
                <a:sym typeface="Ahkio Light"/>
              </a:rPr>
              <a:t>TABLE OF CONTENT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170979" y="6629120"/>
            <a:ext cx="1034839" cy="1096244"/>
            <a:chOff x="0" y="0"/>
            <a:chExt cx="720018" cy="76274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720018" cy="762742"/>
            </a:xfrm>
            <a:custGeom>
              <a:avLst/>
              <a:gdLst/>
              <a:ahLst/>
              <a:cxnLst/>
              <a:rect l="l" t="t" r="r" b="b"/>
              <a:pathLst>
                <a:path w="720018" h="762742">
                  <a:moveTo>
                    <a:pt x="360009" y="0"/>
                  </a:moveTo>
                  <a:cubicBezTo>
                    <a:pt x="161182" y="0"/>
                    <a:pt x="0" y="170746"/>
                    <a:pt x="0" y="381371"/>
                  </a:cubicBezTo>
                  <a:cubicBezTo>
                    <a:pt x="0" y="591996"/>
                    <a:pt x="161182" y="762742"/>
                    <a:pt x="360009" y="762742"/>
                  </a:cubicBezTo>
                  <a:cubicBezTo>
                    <a:pt x="558837" y="762742"/>
                    <a:pt x="720018" y="591996"/>
                    <a:pt x="720018" y="381371"/>
                  </a:cubicBezTo>
                  <a:cubicBezTo>
                    <a:pt x="720018" y="170746"/>
                    <a:pt x="558837" y="0"/>
                    <a:pt x="360009" y="0"/>
                  </a:cubicBezTo>
                  <a:close/>
                </a:path>
              </a:pathLst>
            </a:custGeom>
            <a:solidFill>
              <a:srgbClr val="0D6388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67502" y="-23743"/>
              <a:ext cx="585015" cy="714978"/>
            </a:xfrm>
            <a:prstGeom prst="rect">
              <a:avLst/>
            </a:prstGeom>
          </p:spPr>
          <p:txBody>
            <a:bodyPr lIns="44470" tIns="44470" rIns="44470" bIns="44470" rtlCol="0" anchor="ctr"/>
            <a:lstStyle/>
            <a:p>
              <a:pPr algn="ctr">
                <a:lnSpc>
                  <a:spcPts val="6299"/>
                </a:lnSpc>
              </a:pPr>
              <a:r>
                <a:rPr lang="en-US" sz="4500" dirty="0">
                  <a:solidFill>
                    <a:srgbClr val="F6F4F4"/>
                  </a:solidFill>
                  <a:latin typeface="KG Primary Penmanship"/>
                  <a:ea typeface="KG Primary Penmanship"/>
                  <a:cs typeface="KG Primary Penmanship"/>
                  <a:sym typeface="KG Primary Penmanship"/>
                </a:rPr>
                <a:t>04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193266" y="8068264"/>
            <a:ext cx="1034839" cy="1096244"/>
            <a:chOff x="0" y="0"/>
            <a:chExt cx="720018" cy="76274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720018" cy="762742"/>
            </a:xfrm>
            <a:custGeom>
              <a:avLst/>
              <a:gdLst/>
              <a:ahLst/>
              <a:cxnLst/>
              <a:rect l="l" t="t" r="r" b="b"/>
              <a:pathLst>
                <a:path w="720018" h="762742">
                  <a:moveTo>
                    <a:pt x="360009" y="0"/>
                  </a:moveTo>
                  <a:cubicBezTo>
                    <a:pt x="161182" y="0"/>
                    <a:pt x="0" y="170746"/>
                    <a:pt x="0" y="381371"/>
                  </a:cubicBezTo>
                  <a:cubicBezTo>
                    <a:pt x="0" y="591996"/>
                    <a:pt x="161182" y="762742"/>
                    <a:pt x="360009" y="762742"/>
                  </a:cubicBezTo>
                  <a:cubicBezTo>
                    <a:pt x="558837" y="762742"/>
                    <a:pt x="720018" y="591996"/>
                    <a:pt x="720018" y="381371"/>
                  </a:cubicBezTo>
                  <a:cubicBezTo>
                    <a:pt x="720018" y="170746"/>
                    <a:pt x="558837" y="0"/>
                    <a:pt x="360009" y="0"/>
                  </a:cubicBezTo>
                  <a:close/>
                </a:path>
              </a:pathLst>
            </a:custGeom>
            <a:solidFill>
              <a:srgbClr val="0D6388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67502" y="-23743"/>
              <a:ext cx="585015" cy="714978"/>
            </a:xfrm>
            <a:prstGeom prst="rect">
              <a:avLst/>
            </a:prstGeom>
          </p:spPr>
          <p:txBody>
            <a:bodyPr lIns="44470" tIns="44470" rIns="44470" bIns="44470" rtlCol="0" anchor="ctr"/>
            <a:lstStyle/>
            <a:p>
              <a:pPr algn="ctr">
                <a:lnSpc>
                  <a:spcPts val="6299"/>
                </a:lnSpc>
              </a:pPr>
              <a:r>
                <a:rPr lang="en-US" sz="4500" dirty="0">
                  <a:solidFill>
                    <a:srgbClr val="F6F4F4"/>
                  </a:solidFill>
                  <a:latin typeface="KG Primary Penmanship"/>
                  <a:ea typeface="KG Primary Penmanship"/>
                  <a:cs typeface="KG Primary Penmanship"/>
                  <a:sym typeface="KG Primary Penmanship"/>
                </a:rPr>
                <a:t>05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9006440" y="2417332"/>
            <a:ext cx="1034839" cy="1096244"/>
            <a:chOff x="0" y="0"/>
            <a:chExt cx="720018" cy="76274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720018" cy="762742"/>
            </a:xfrm>
            <a:custGeom>
              <a:avLst/>
              <a:gdLst/>
              <a:ahLst/>
              <a:cxnLst/>
              <a:rect l="l" t="t" r="r" b="b"/>
              <a:pathLst>
                <a:path w="720018" h="762742">
                  <a:moveTo>
                    <a:pt x="360009" y="0"/>
                  </a:moveTo>
                  <a:cubicBezTo>
                    <a:pt x="161182" y="0"/>
                    <a:pt x="0" y="170746"/>
                    <a:pt x="0" y="381371"/>
                  </a:cubicBezTo>
                  <a:cubicBezTo>
                    <a:pt x="0" y="591996"/>
                    <a:pt x="161182" y="762742"/>
                    <a:pt x="360009" y="762742"/>
                  </a:cubicBezTo>
                  <a:cubicBezTo>
                    <a:pt x="558837" y="762742"/>
                    <a:pt x="720018" y="591996"/>
                    <a:pt x="720018" y="381371"/>
                  </a:cubicBezTo>
                  <a:cubicBezTo>
                    <a:pt x="720018" y="170746"/>
                    <a:pt x="558837" y="0"/>
                    <a:pt x="360009" y="0"/>
                  </a:cubicBezTo>
                  <a:close/>
                </a:path>
              </a:pathLst>
            </a:custGeom>
            <a:solidFill>
              <a:srgbClr val="0D6388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67502" y="-23743"/>
              <a:ext cx="585015" cy="714978"/>
            </a:xfrm>
            <a:prstGeom prst="rect">
              <a:avLst/>
            </a:prstGeom>
          </p:spPr>
          <p:txBody>
            <a:bodyPr lIns="44470" tIns="44470" rIns="44470" bIns="44470" rtlCol="0" anchor="ctr"/>
            <a:lstStyle/>
            <a:p>
              <a:pPr algn="ctr">
                <a:lnSpc>
                  <a:spcPts val="6299"/>
                </a:lnSpc>
              </a:pPr>
              <a:r>
                <a:rPr lang="en-US" sz="4500" dirty="0">
                  <a:solidFill>
                    <a:srgbClr val="F6F4F4"/>
                  </a:solidFill>
                  <a:latin typeface="KG Primary Penmanship"/>
                  <a:ea typeface="KG Primary Penmanship"/>
                  <a:cs typeface="KG Primary Penmanship"/>
                  <a:sym typeface="KG Primary Penmanship"/>
                </a:rPr>
                <a:t>06</a:t>
              </a:r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2339169" y="2497860"/>
            <a:ext cx="6552971" cy="781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99"/>
              </a:lnSpc>
            </a:pPr>
            <a:r>
              <a:rPr lang="en-US" sz="4500" dirty="0">
                <a:solidFill>
                  <a:srgbClr val="000000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Introduction 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339735" y="3898904"/>
            <a:ext cx="6112240" cy="781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99"/>
              </a:lnSpc>
            </a:pPr>
            <a:r>
              <a:rPr lang="en-US" sz="4500" dirty="0">
                <a:solidFill>
                  <a:srgbClr val="000000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Problem Definition &amp; Motivation </a:t>
            </a:r>
          </a:p>
        </p:txBody>
      </p:sp>
      <p:sp>
        <p:nvSpPr>
          <p:cNvPr id="17" name="AutoShape 17"/>
          <p:cNvSpPr/>
          <p:nvPr/>
        </p:nvSpPr>
        <p:spPr>
          <a:xfrm>
            <a:off x="1133079" y="2084413"/>
            <a:ext cx="7280995" cy="38100"/>
          </a:xfrm>
          <a:prstGeom prst="line">
            <a:avLst/>
          </a:prstGeom>
          <a:ln w="76200" cap="flat">
            <a:solidFill>
              <a:srgbClr val="0D6388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 dirty="0"/>
          </a:p>
        </p:txBody>
      </p:sp>
      <p:grpSp>
        <p:nvGrpSpPr>
          <p:cNvPr id="18" name="Group 18"/>
          <p:cNvGrpSpPr/>
          <p:nvPr/>
        </p:nvGrpSpPr>
        <p:grpSpPr>
          <a:xfrm>
            <a:off x="1170979" y="2387888"/>
            <a:ext cx="1034839" cy="1096244"/>
            <a:chOff x="0" y="0"/>
            <a:chExt cx="720018" cy="762742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720018" cy="762742"/>
            </a:xfrm>
            <a:custGeom>
              <a:avLst/>
              <a:gdLst/>
              <a:ahLst/>
              <a:cxnLst/>
              <a:rect l="l" t="t" r="r" b="b"/>
              <a:pathLst>
                <a:path w="720018" h="762742">
                  <a:moveTo>
                    <a:pt x="360009" y="0"/>
                  </a:moveTo>
                  <a:cubicBezTo>
                    <a:pt x="161182" y="0"/>
                    <a:pt x="0" y="170746"/>
                    <a:pt x="0" y="381371"/>
                  </a:cubicBezTo>
                  <a:cubicBezTo>
                    <a:pt x="0" y="591996"/>
                    <a:pt x="161182" y="762742"/>
                    <a:pt x="360009" y="762742"/>
                  </a:cubicBezTo>
                  <a:cubicBezTo>
                    <a:pt x="558837" y="762742"/>
                    <a:pt x="720018" y="591996"/>
                    <a:pt x="720018" y="381371"/>
                  </a:cubicBezTo>
                  <a:cubicBezTo>
                    <a:pt x="720018" y="170746"/>
                    <a:pt x="558837" y="0"/>
                    <a:pt x="360009" y="0"/>
                  </a:cubicBezTo>
                  <a:close/>
                </a:path>
              </a:pathLst>
            </a:custGeom>
            <a:solidFill>
              <a:srgbClr val="0D6388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67502" y="-23743"/>
              <a:ext cx="585015" cy="714978"/>
            </a:xfrm>
            <a:prstGeom prst="rect">
              <a:avLst/>
            </a:prstGeom>
          </p:spPr>
          <p:txBody>
            <a:bodyPr lIns="44470" tIns="44470" rIns="44470" bIns="44470" rtlCol="0" anchor="ctr"/>
            <a:lstStyle/>
            <a:p>
              <a:pPr algn="ctr">
                <a:lnSpc>
                  <a:spcPts val="6299"/>
                </a:lnSpc>
              </a:pPr>
              <a:r>
                <a:rPr lang="en-US" sz="4500" dirty="0">
                  <a:solidFill>
                    <a:srgbClr val="F6F4F4"/>
                  </a:solidFill>
                  <a:latin typeface="KG Primary Penmanship"/>
                  <a:ea typeface="KG Primary Penmanship"/>
                  <a:cs typeface="KG Primary Penmanship"/>
                  <a:sym typeface="KG Primary Penmanship"/>
                </a:rPr>
                <a:t>01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193266" y="3788932"/>
            <a:ext cx="1034839" cy="1096244"/>
            <a:chOff x="0" y="0"/>
            <a:chExt cx="720018" cy="762742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720018" cy="762742"/>
            </a:xfrm>
            <a:custGeom>
              <a:avLst/>
              <a:gdLst/>
              <a:ahLst/>
              <a:cxnLst/>
              <a:rect l="l" t="t" r="r" b="b"/>
              <a:pathLst>
                <a:path w="720018" h="762742">
                  <a:moveTo>
                    <a:pt x="360009" y="0"/>
                  </a:moveTo>
                  <a:cubicBezTo>
                    <a:pt x="161182" y="0"/>
                    <a:pt x="0" y="170746"/>
                    <a:pt x="0" y="381371"/>
                  </a:cubicBezTo>
                  <a:cubicBezTo>
                    <a:pt x="0" y="591996"/>
                    <a:pt x="161182" y="762742"/>
                    <a:pt x="360009" y="762742"/>
                  </a:cubicBezTo>
                  <a:cubicBezTo>
                    <a:pt x="558837" y="762742"/>
                    <a:pt x="720018" y="591996"/>
                    <a:pt x="720018" y="381371"/>
                  </a:cubicBezTo>
                  <a:cubicBezTo>
                    <a:pt x="720018" y="170746"/>
                    <a:pt x="558837" y="0"/>
                    <a:pt x="360009" y="0"/>
                  </a:cubicBezTo>
                  <a:close/>
                </a:path>
              </a:pathLst>
            </a:custGeom>
            <a:solidFill>
              <a:srgbClr val="0D6388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67502" y="-23743"/>
              <a:ext cx="585015" cy="714978"/>
            </a:xfrm>
            <a:prstGeom prst="rect">
              <a:avLst/>
            </a:prstGeom>
          </p:spPr>
          <p:txBody>
            <a:bodyPr lIns="44470" tIns="44470" rIns="44470" bIns="44470" rtlCol="0" anchor="ctr"/>
            <a:lstStyle/>
            <a:p>
              <a:pPr algn="ctr">
                <a:lnSpc>
                  <a:spcPts val="6299"/>
                </a:lnSpc>
              </a:pPr>
              <a:r>
                <a:rPr lang="en-US" sz="4500" dirty="0">
                  <a:solidFill>
                    <a:srgbClr val="F6F4F4"/>
                  </a:solidFill>
                  <a:latin typeface="KG Primary Penmanship"/>
                  <a:ea typeface="KG Primary Penmanship"/>
                  <a:cs typeface="KG Primary Penmanship"/>
                  <a:sym typeface="KG Primary Penmanship"/>
                </a:rPr>
                <a:t>02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193266" y="5228076"/>
            <a:ext cx="1034839" cy="1096244"/>
            <a:chOff x="0" y="0"/>
            <a:chExt cx="720018" cy="762742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720018" cy="762742"/>
            </a:xfrm>
            <a:custGeom>
              <a:avLst/>
              <a:gdLst/>
              <a:ahLst/>
              <a:cxnLst/>
              <a:rect l="l" t="t" r="r" b="b"/>
              <a:pathLst>
                <a:path w="720018" h="762742">
                  <a:moveTo>
                    <a:pt x="360009" y="0"/>
                  </a:moveTo>
                  <a:cubicBezTo>
                    <a:pt x="161182" y="0"/>
                    <a:pt x="0" y="170746"/>
                    <a:pt x="0" y="381371"/>
                  </a:cubicBezTo>
                  <a:cubicBezTo>
                    <a:pt x="0" y="591996"/>
                    <a:pt x="161182" y="762742"/>
                    <a:pt x="360009" y="762742"/>
                  </a:cubicBezTo>
                  <a:cubicBezTo>
                    <a:pt x="558837" y="762742"/>
                    <a:pt x="720018" y="591996"/>
                    <a:pt x="720018" y="381371"/>
                  </a:cubicBezTo>
                  <a:cubicBezTo>
                    <a:pt x="720018" y="170746"/>
                    <a:pt x="558837" y="0"/>
                    <a:pt x="360009" y="0"/>
                  </a:cubicBezTo>
                  <a:close/>
                </a:path>
              </a:pathLst>
            </a:custGeom>
            <a:solidFill>
              <a:srgbClr val="0D6388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67502" y="-23743"/>
              <a:ext cx="585015" cy="714978"/>
            </a:xfrm>
            <a:prstGeom prst="rect">
              <a:avLst/>
            </a:prstGeom>
          </p:spPr>
          <p:txBody>
            <a:bodyPr lIns="44470" tIns="44470" rIns="44470" bIns="44470" rtlCol="0" anchor="ctr"/>
            <a:lstStyle/>
            <a:p>
              <a:pPr algn="ctr">
                <a:lnSpc>
                  <a:spcPts val="6299"/>
                </a:lnSpc>
              </a:pPr>
              <a:r>
                <a:rPr lang="en-US" sz="4500" dirty="0">
                  <a:solidFill>
                    <a:srgbClr val="F6F4F4"/>
                  </a:solidFill>
                  <a:latin typeface="KG Primary Penmanship"/>
                  <a:ea typeface="KG Primary Penmanship"/>
                  <a:cs typeface="KG Primary Penmanship"/>
                  <a:sym typeface="KG Primary Penmanship"/>
                </a:rPr>
                <a:t>03</a:t>
              </a:r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2339735" y="8130611"/>
            <a:ext cx="7168637" cy="781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99"/>
              </a:lnSpc>
            </a:pPr>
            <a:r>
              <a:rPr lang="en-US" sz="4500" dirty="0">
                <a:solidFill>
                  <a:srgbClr val="000000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Dataset</a:t>
            </a:r>
          </a:p>
        </p:txBody>
      </p:sp>
      <p:grpSp>
        <p:nvGrpSpPr>
          <p:cNvPr id="28" name="Group 28"/>
          <p:cNvGrpSpPr/>
          <p:nvPr/>
        </p:nvGrpSpPr>
        <p:grpSpPr>
          <a:xfrm>
            <a:off x="9006440" y="3817507"/>
            <a:ext cx="1034839" cy="1096244"/>
            <a:chOff x="0" y="0"/>
            <a:chExt cx="720018" cy="762742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720018" cy="762742"/>
            </a:xfrm>
            <a:custGeom>
              <a:avLst/>
              <a:gdLst/>
              <a:ahLst/>
              <a:cxnLst/>
              <a:rect l="l" t="t" r="r" b="b"/>
              <a:pathLst>
                <a:path w="720018" h="762742">
                  <a:moveTo>
                    <a:pt x="360009" y="0"/>
                  </a:moveTo>
                  <a:cubicBezTo>
                    <a:pt x="161182" y="0"/>
                    <a:pt x="0" y="170746"/>
                    <a:pt x="0" y="381371"/>
                  </a:cubicBezTo>
                  <a:cubicBezTo>
                    <a:pt x="0" y="591996"/>
                    <a:pt x="161182" y="762742"/>
                    <a:pt x="360009" y="762742"/>
                  </a:cubicBezTo>
                  <a:cubicBezTo>
                    <a:pt x="558837" y="762742"/>
                    <a:pt x="720018" y="591996"/>
                    <a:pt x="720018" y="381371"/>
                  </a:cubicBezTo>
                  <a:cubicBezTo>
                    <a:pt x="720018" y="170746"/>
                    <a:pt x="558837" y="0"/>
                    <a:pt x="360009" y="0"/>
                  </a:cubicBezTo>
                  <a:close/>
                </a:path>
              </a:pathLst>
            </a:custGeom>
            <a:solidFill>
              <a:srgbClr val="0D6388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67502" y="-23743"/>
              <a:ext cx="585015" cy="714978"/>
            </a:xfrm>
            <a:prstGeom prst="rect">
              <a:avLst/>
            </a:prstGeom>
          </p:spPr>
          <p:txBody>
            <a:bodyPr lIns="44470" tIns="44470" rIns="44470" bIns="44470" rtlCol="0" anchor="ctr"/>
            <a:lstStyle/>
            <a:p>
              <a:pPr algn="ctr">
                <a:lnSpc>
                  <a:spcPts val="6299"/>
                </a:lnSpc>
              </a:pPr>
              <a:r>
                <a:rPr lang="en-US" sz="4500" dirty="0">
                  <a:solidFill>
                    <a:srgbClr val="F6F4F4"/>
                  </a:solidFill>
                  <a:latin typeface="KG Primary Penmanship"/>
                  <a:ea typeface="KG Primary Penmanship"/>
                  <a:cs typeface="KG Primary Penmanship"/>
                  <a:sym typeface="KG Primary Penmanship"/>
                </a:rPr>
                <a:t>07</a:t>
              </a:r>
            </a:p>
          </p:txBody>
        </p:sp>
      </p:grpSp>
      <p:sp>
        <p:nvSpPr>
          <p:cNvPr id="31" name="TextBox 31"/>
          <p:cNvSpPr txBox="1"/>
          <p:nvPr/>
        </p:nvSpPr>
        <p:spPr>
          <a:xfrm>
            <a:off x="10155579" y="3927479"/>
            <a:ext cx="4355730" cy="781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99"/>
              </a:lnSpc>
            </a:pPr>
            <a:r>
              <a:rPr lang="en-US" sz="4500" dirty="0">
                <a:solidFill>
                  <a:srgbClr val="000000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Experimental Results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2339735" y="5346704"/>
            <a:ext cx="4897033" cy="781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99"/>
              </a:lnSpc>
            </a:pPr>
            <a:r>
              <a:rPr lang="en-US" sz="4500" dirty="0">
                <a:solidFill>
                  <a:srgbClr val="000000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Objective 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2339735" y="6746879"/>
            <a:ext cx="6112240" cy="781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99"/>
              </a:lnSpc>
            </a:pPr>
            <a:r>
              <a:rPr lang="en-US" sz="4500" dirty="0">
                <a:solidFill>
                  <a:srgbClr val="000000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System Architecture 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0181787" y="2497860"/>
            <a:ext cx="4355730" cy="781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99"/>
              </a:lnSpc>
            </a:pPr>
            <a:r>
              <a:rPr lang="en-US" sz="4500" dirty="0">
                <a:solidFill>
                  <a:srgbClr val="000000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Phases Description </a:t>
            </a:r>
          </a:p>
        </p:txBody>
      </p:sp>
      <p:grpSp>
        <p:nvGrpSpPr>
          <p:cNvPr id="35" name="Group 35"/>
          <p:cNvGrpSpPr/>
          <p:nvPr/>
        </p:nvGrpSpPr>
        <p:grpSpPr>
          <a:xfrm>
            <a:off x="9032648" y="5218551"/>
            <a:ext cx="1034839" cy="1096244"/>
            <a:chOff x="0" y="0"/>
            <a:chExt cx="720018" cy="762742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720018" cy="762742"/>
            </a:xfrm>
            <a:custGeom>
              <a:avLst/>
              <a:gdLst/>
              <a:ahLst/>
              <a:cxnLst/>
              <a:rect l="l" t="t" r="r" b="b"/>
              <a:pathLst>
                <a:path w="720018" h="762742">
                  <a:moveTo>
                    <a:pt x="360009" y="0"/>
                  </a:moveTo>
                  <a:cubicBezTo>
                    <a:pt x="161182" y="0"/>
                    <a:pt x="0" y="170746"/>
                    <a:pt x="0" y="381371"/>
                  </a:cubicBezTo>
                  <a:cubicBezTo>
                    <a:pt x="0" y="591996"/>
                    <a:pt x="161182" y="762742"/>
                    <a:pt x="360009" y="762742"/>
                  </a:cubicBezTo>
                  <a:cubicBezTo>
                    <a:pt x="558837" y="762742"/>
                    <a:pt x="720018" y="591996"/>
                    <a:pt x="720018" y="381371"/>
                  </a:cubicBezTo>
                  <a:cubicBezTo>
                    <a:pt x="720018" y="170746"/>
                    <a:pt x="558837" y="0"/>
                    <a:pt x="360009" y="0"/>
                  </a:cubicBezTo>
                  <a:close/>
                </a:path>
              </a:pathLst>
            </a:custGeom>
            <a:solidFill>
              <a:srgbClr val="0D6388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67502" y="-23743"/>
              <a:ext cx="585015" cy="714978"/>
            </a:xfrm>
            <a:prstGeom prst="rect">
              <a:avLst/>
            </a:prstGeom>
          </p:spPr>
          <p:txBody>
            <a:bodyPr lIns="44470" tIns="44470" rIns="44470" bIns="44470" rtlCol="0" anchor="ctr"/>
            <a:lstStyle/>
            <a:p>
              <a:pPr algn="ctr">
                <a:lnSpc>
                  <a:spcPts val="6299"/>
                </a:lnSpc>
              </a:pPr>
              <a:r>
                <a:rPr lang="en-US" sz="4500" dirty="0">
                  <a:solidFill>
                    <a:srgbClr val="F6F4F4"/>
                  </a:solidFill>
                  <a:latin typeface="KG Primary Penmanship"/>
                  <a:ea typeface="KG Primary Penmanship"/>
                  <a:cs typeface="KG Primary Penmanship"/>
                  <a:sym typeface="KG Primary Penmanship"/>
                </a:rPr>
                <a:t>08</a:t>
              </a:r>
            </a:p>
          </p:txBody>
        </p:sp>
      </p:grpSp>
      <p:sp>
        <p:nvSpPr>
          <p:cNvPr id="38" name="TextBox 38"/>
          <p:cNvSpPr txBox="1"/>
          <p:nvPr/>
        </p:nvSpPr>
        <p:spPr>
          <a:xfrm>
            <a:off x="10181787" y="5328523"/>
            <a:ext cx="4355730" cy="781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99"/>
              </a:lnSpc>
            </a:pPr>
            <a:r>
              <a:rPr lang="en-US" sz="4500" dirty="0">
                <a:solidFill>
                  <a:srgbClr val="000000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Demo</a:t>
            </a:r>
          </a:p>
        </p:txBody>
      </p:sp>
      <p:grpSp>
        <p:nvGrpSpPr>
          <p:cNvPr id="39" name="Group 39"/>
          <p:cNvGrpSpPr/>
          <p:nvPr/>
        </p:nvGrpSpPr>
        <p:grpSpPr>
          <a:xfrm>
            <a:off x="9006440" y="8020639"/>
            <a:ext cx="1034839" cy="1096244"/>
            <a:chOff x="0" y="0"/>
            <a:chExt cx="720018" cy="762742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720018" cy="762742"/>
            </a:xfrm>
            <a:custGeom>
              <a:avLst/>
              <a:gdLst/>
              <a:ahLst/>
              <a:cxnLst/>
              <a:rect l="l" t="t" r="r" b="b"/>
              <a:pathLst>
                <a:path w="720018" h="762742">
                  <a:moveTo>
                    <a:pt x="360009" y="0"/>
                  </a:moveTo>
                  <a:cubicBezTo>
                    <a:pt x="161182" y="0"/>
                    <a:pt x="0" y="170746"/>
                    <a:pt x="0" y="381371"/>
                  </a:cubicBezTo>
                  <a:cubicBezTo>
                    <a:pt x="0" y="591996"/>
                    <a:pt x="161182" y="762742"/>
                    <a:pt x="360009" y="762742"/>
                  </a:cubicBezTo>
                  <a:cubicBezTo>
                    <a:pt x="558837" y="762742"/>
                    <a:pt x="720018" y="591996"/>
                    <a:pt x="720018" y="381371"/>
                  </a:cubicBezTo>
                  <a:cubicBezTo>
                    <a:pt x="720018" y="170746"/>
                    <a:pt x="558837" y="0"/>
                    <a:pt x="360009" y="0"/>
                  </a:cubicBezTo>
                  <a:close/>
                </a:path>
              </a:pathLst>
            </a:custGeom>
            <a:solidFill>
              <a:srgbClr val="0D6388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1" name="TextBox 41"/>
            <p:cNvSpPr txBox="1"/>
            <p:nvPr/>
          </p:nvSpPr>
          <p:spPr>
            <a:xfrm>
              <a:off x="67502" y="-23743"/>
              <a:ext cx="585015" cy="714978"/>
            </a:xfrm>
            <a:prstGeom prst="rect">
              <a:avLst/>
            </a:prstGeom>
          </p:spPr>
          <p:txBody>
            <a:bodyPr lIns="44470" tIns="44470" rIns="44470" bIns="44470" rtlCol="0" anchor="ctr"/>
            <a:lstStyle/>
            <a:p>
              <a:pPr algn="ctr">
                <a:lnSpc>
                  <a:spcPts val="6299"/>
                </a:lnSpc>
              </a:pPr>
              <a:r>
                <a:rPr lang="en-US" sz="4500" dirty="0">
                  <a:solidFill>
                    <a:srgbClr val="F6F4F4"/>
                  </a:solidFill>
                  <a:latin typeface="KG Primary Penmanship"/>
                  <a:ea typeface="KG Primary Penmanship"/>
                  <a:cs typeface="KG Primary Penmanship"/>
                  <a:sym typeface="KG Primary Penmanship"/>
                </a:rPr>
                <a:t>10</a:t>
              </a:r>
            </a:p>
          </p:txBody>
        </p:sp>
      </p:grpSp>
      <p:sp>
        <p:nvSpPr>
          <p:cNvPr id="42" name="TextBox 42"/>
          <p:cNvSpPr txBox="1"/>
          <p:nvPr/>
        </p:nvSpPr>
        <p:spPr>
          <a:xfrm>
            <a:off x="10155579" y="8130611"/>
            <a:ext cx="4355730" cy="781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99"/>
              </a:lnSpc>
            </a:pPr>
            <a:r>
              <a:rPr lang="en-US" sz="4500" dirty="0">
                <a:solidFill>
                  <a:srgbClr val="000000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Refrences</a:t>
            </a:r>
          </a:p>
        </p:txBody>
      </p:sp>
      <p:grpSp>
        <p:nvGrpSpPr>
          <p:cNvPr id="43" name="Group 43"/>
          <p:cNvGrpSpPr/>
          <p:nvPr/>
        </p:nvGrpSpPr>
        <p:grpSpPr>
          <a:xfrm>
            <a:off x="9032648" y="6619595"/>
            <a:ext cx="1034839" cy="1096244"/>
            <a:chOff x="0" y="0"/>
            <a:chExt cx="720018" cy="762742"/>
          </a:xfrm>
        </p:grpSpPr>
        <p:sp>
          <p:nvSpPr>
            <p:cNvPr id="44" name="Freeform 44"/>
            <p:cNvSpPr/>
            <p:nvPr/>
          </p:nvSpPr>
          <p:spPr>
            <a:xfrm>
              <a:off x="0" y="0"/>
              <a:ext cx="720018" cy="762742"/>
            </a:xfrm>
            <a:custGeom>
              <a:avLst/>
              <a:gdLst/>
              <a:ahLst/>
              <a:cxnLst/>
              <a:rect l="l" t="t" r="r" b="b"/>
              <a:pathLst>
                <a:path w="720018" h="762742">
                  <a:moveTo>
                    <a:pt x="360009" y="0"/>
                  </a:moveTo>
                  <a:cubicBezTo>
                    <a:pt x="161182" y="0"/>
                    <a:pt x="0" y="170746"/>
                    <a:pt x="0" y="381371"/>
                  </a:cubicBezTo>
                  <a:cubicBezTo>
                    <a:pt x="0" y="591996"/>
                    <a:pt x="161182" y="762742"/>
                    <a:pt x="360009" y="762742"/>
                  </a:cubicBezTo>
                  <a:cubicBezTo>
                    <a:pt x="558837" y="762742"/>
                    <a:pt x="720018" y="591996"/>
                    <a:pt x="720018" y="381371"/>
                  </a:cubicBezTo>
                  <a:cubicBezTo>
                    <a:pt x="720018" y="170746"/>
                    <a:pt x="558837" y="0"/>
                    <a:pt x="360009" y="0"/>
                  </a:cubicBezTo>
                  <a:close/>
                </a:path>
              </a:pathLst>
            </a:custGeom>
            <a:solidFill>
              <a:srgbClr val="0D6388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5" name="TextBox 45"/>
            <p:cNvSpPr txBox="1"/>
            <p:nvPr/>
          </p:nvSpPr>
          <p:spPr>
            <a:xfrm>
              <a:off x="67502" y="-23743"/>
              <a:ext cx="585015" cy="714978"/>
            </a:xfrm>
            <a:prstGeom prst="rect">
              <a:avLst/>
            </a:prstGeom>
          </p:spPr>
          <p:txBody>
            <a:bodyPr lIns="44470" tIns="44470" rIns="44470" bIns="44470" rtlCol="0" anchor="ctr"/>
            <a:lstStyle/>
            <a:p>
              <a:pPr algn="ctr">
                <a:lnSpc>
                  <a:spcPts val="6299"/>
                </a:lnSpc>
              </a:pPr>
              <a:r>
                <a:rPr lang="en-US" sz="4500" dirty="0">
                  <a:solidFill>
                    <a:srgbClr val="F6F4F4"/>
                  </a:solidFill>
                  <a:latin typeface="KG Primary Penmanship"/>
                  <a:ea typeface="KG Primary Penmanship"/>
                  <a:cs typeface="KG Primary Penmanship"/>
                  <a:sym typeface="KG Primary Penmanship"/>
                </a:rPr>
                <a:t>09</a:t>
              </a:r>
            </a:p>
          </p:txBody>
        </p:sp>
      </p:grpSp>
      <p:sp>
        <p:nvSpPr>
          <p:cNvPr id="46" name="TextBox 46"/>
          <p:cNvSpPr txBox="1"/>
          <p:nvPr/>
        </p:nvSpPr>
        <p:spPr>
          <a:xfrm>
            <a:off x="10181787" y="6729567"/>
            <a:ext cx="5481895" cy="781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99"/>
              </a:lnSpc>
            </a:pPr>
            <a:r>
              <a:rPr lang="en-US" sz="4500" dirty="0">
                <a:solidFill>
                  <a:srgbClr val="000000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Conclusion &amp; Future Work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63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346470" y="337772"/>
            <a:ext cx="17614110" cy="9611456"/>
          </a:xfrm>
          <a:prstGeom prst="rect">
            <a:avLst/>
          </a:prstGeom>
          <a:solidFill>
            <a:srgbClr val="FDFBFB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3" name="TextBox 3"/>
          <p:cNvSpPr txBox="1"/>
          <p:nvPr/>
        </p:nvSpPr>
        <p:spPr>
          <a:xfrm>
            <a:off x="4974192" y="457422"/>
            <a:ext cx="8675915" cy="11806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74"/>
              </a:lnSpc>
            </a:pPr>
            <a:r>
              <a:rPr lang="en-US" sz="6767" dirty="0">
                <a:solidFill>
                  <a:srgbClr val="000000"/>
                </a:solidFill>
                <a:latin typeface="Ahkio Light"/>
                <a:ea typeface="Ahkio Light"/>
                <a:cs typeface="Ahkio Light"/>
                <a:sym typeface="Ahkio Light"/>
              </a:rPr>
              <a:t>2- Description part pipeline</a:t>
            </a:r>
          </a:p>
        </p:txBody>
      </p:sp>
      <p:sp>
        <p:nvSpPr>
          <p:cNvPr id="4" name="AutoShape 4"/>
          <p:cNvSpPr/>
          <p:nvPr/>
        </p:nvSpPr>
        <p:spPr>
          <a:xfrm>
            <a:off x="4974192" y="1901982"/>
            <a:ext cx="8510494" cy="0"/>
          </a:xfrm>
          <a:prstGeom prst="line">
            <a:avLst/>
          </a:prstGeom>
          <a:ln w="76200" cap="flat">
            <a:solidFill>
              <a:srgbClr val="0D6388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 dirty="0"/>
          </a:p>
        </p:txBody>
      </p:sp>
      <p:sp>
        <p:nvSpPr>
          <p:cNvPr id="5" name="Freeform 5"/>
          <p:cNvSpPr/>
          <p:nvPr/>
        </p:nvSpPr>
        <p:spPr>
          <a:xfrm>
            <a:off x="13252590" y="2131721"/>
            <a:ext cx="4433978" cy="6356958"/>
          </a:xfrm>
          <a:custGeom>
            <a:avLst/>
            <a:gdLst/>
            <a:ahLst/>
            <a:cxnLst/>
            <a:rect l="l" t="t" r="r" b="b"/>
            <a:pathLst>
              <a:path w="4433978" h="6356958">
                <a:moveTo>
                  <a:pt x="0" y="0"/>
                </a:moveTo>
                <a:lnTo>
                  <a:pt x="4433978" y="0"/>
                </a:lnTo>
                <a:lnTo>
                  <a:pt x="4433978" y="6356959"/>
                </a:lnTo>
                <a:lnTo>
                  <a:pt x="0" y="635695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6" name="TextBox 6"/>
          <p:cNvSpPr txBox="1"/>
          <p:nvPr/>
        </p:nvSpPr>
        <p:spPr>
          <a:xfrm>
            <a:off x="1111576" y="2893694"/>
            <a:ext cx="12141014" cy="57051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54"/>
              </a:lnSpc>
            </a:pPr>
            <a:r>
              <a:rPr lang="en-US" sz="5499" dirty="0">
                <a:solidFill>
                  <a:srgbClr val="0D6388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 3. Embedding Lookup</a:t>
            </a:r>
          </a:p>
          <a:p>
            <a:pPr marL="1079501" lvl="1" indent="-539750" algn="l">
              <a:lnSpc>
                <a:spcPts val="5050"/>
              </a:lnSpc>
              <a:buFont typeface="Arial"/>
              <a:buChar char="•"/>
            </a:pPr>
            <a:r>
              <a:rPr lang="en-US" sz="5000" dirty="0">
                <a:solidFill>
                  <a:srgbClr val="000000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 Each token ID → 768-dim vector</a:t>
            </a:r>
          </a:p>
          <a:p>
            <a:pPr marL="1079501" lvl="1" indent="-539750" algn="l">
              <a:lnSpc>
                <a:spcPts val="5050"/>
              </a:lnSpc>
              <a:buFont typeface="Arial"/>
              <a:buChar char="•"/>
            </a:pPr>
            <a:r>
              <a:rPr lang="en-US" sz="5000" dirty="0">
                <a:solidFill>
                  <a:srgbClr val="000000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 Ex : "a" (ID 320) → [0.2, -0.1, ..., 0.5]</a:t>
            </a:r>
          </a:p>
          <a:p>
            <a:pPr marL="1079501" lvl="1" indent="-539750" algn="l">
              <a:lnSpc>
                <a:spcPts val="5050"/>
              </a:lnSpc>
              <a:buFont typeface="Arial"/>
              <a:buChar char="•"/>
            </a:pPr>
            <a:r>
              <a:rPr lang="en-US" sz="5000" dirty="0">
                <a:solidFill>
                  <a:srgbClr val="000000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 Get input_embeddings tensor of shape [1, 77, 768]</a:t>
            </a:r>
          </a:p>
          <a:p>
            <a:pPr algn="l">
              <a:lnSpc>
                <a:spcPts val="4545"/>
              </a:lnSpc>
            </a:pPr>
            <a:endParaRPr lang="en-US" sz="5000" dirty="0">
              <a:solidFill>
                <a:srgbClr val="000000"/>
              </a:solidFill>
              <a:latin typeface="KG Primary Penmanship"/>
              <a:ea typeface="KG Primary Penmanship"/>
              <a:cs typeface="KG Primary Penmanship"/>
              <a:sym typeface="KG Primary Penmanship"/>
            </a:endParaRPr>
          </a:p>
          <a:p>
            <a:pPr algn="l">
              <a:lnSpc>
                <a:spcPts val="8194"/>
              </a:lnSpc>
            </a:pPr>
            <a:r>
              <a:rPr lang="en-US" sz="5499" dirty="0">
                <a:solidFill>
                  <a:srgbClr val="0D6388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 4. PTE Injection</a:t>
            </a:r>
          </a:p>
          <a:p>
            <a:pPr marL="1079501" lvl="1" indent="-539750" algn="l">
              <a:lnSpc>
                <a:spcPts val="5050"/>
              </a:lnSpc>
              <a:buFont typeface="Arial"/>
              <a:buChar char="•"/>
            </a:pPr>
            <a:r>
              <a:rPr lang="en-US" sz="5000" dirty="0">
                <a:solidFill>
                  <a:srgbClr val="000000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 Replace $ embeddings (positions 4-7) with PTEs from vision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4089008" y="8526780"/>
            <a:ext cx="2761142" cy="731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10"/>
              </a:lnSpc>
              <a:spcBef>
                <a:spcPct val="0"/>
              </a:spcBef>
            </a:pPr>
            <a:r>
              <a:rPr lang="en-US" sz="5100" dirty="0">
                <a:solidFill>
                  <a:srgbClr val="000000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 Blue dress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63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355995" y="337772"/>
            <a:ext cx="17614110" cy="9611456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3" name="TextBox 3"/>
          <p:cNvSpPr txBox="1"/>
          <p:nvPr/>
        </p:nvSpPr>
        <p:spPr>
          <a:xfrm>
            <a:off x="5078967" y="457422"/>
            <a:ext cx="8611834" cy="11806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74"/>
              </a:lnSpc>
            </a:pPr>
            <a:r>
              <a:rPr lang="en-US" sz="6767" dirty="0">
                <a:solidFill>
                  <a:srgbClr val="000000"/>
                </a:solidFill>
                <a:latin typeface="Ahkio Light"/>
                <a:ea typeface="Ahkio Light"/>
                <a:cs typeface="Ahkio Light"/>
                <a:sym typeface="Ahkio Light"/>
              </a:rPr>
              <a:t>2- Description part pipeline</a:t>
            </a:r>
          </a:p>
        </p:txBody>
      </p:sp>
      <p:sp>
        <p:nvSpPr>
          <p:cNvPr id="4" name="AutoShape 4"/>
          <p:cNvSpPr/>
          <p:nvPr/>
        </p:nvSpPr>
        <p:spPr>
          <a:xfrm>
            <a:off x="5078967" y="1901982"/>
            <a:ext cx="8487380" cy="0"/>
          </a:xfrm>
          <a:prstGeom prst="line">
            <a:avLst/>
          </a:prstGeom>
          <a:ln w="76200" cap="flat">
            <a:solidFill>
              <a:srgbClr val="0D6388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 dirty="0"/>
          </a:p>
        </p:txBody>
      </p:sp>
      <p:sp>
        <p:nvSpPr>
          <p:cNvPr id="5" name="TextBox 5"/>
          <p:cNvSpPr txBox="1"/>
          <p:nvPr/>
        </p:nvSpPr>
        <p:spPr>
          <a:xfrm>
            <a:off x="1532559" y="2711599"/>
            <a:ext cx="14635550" cy="38115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54"/>
              </a:lnSpc>
            </a:pPr>
            <a:r>
              <a:rPr lang="en-US" sz="5499" dirty="0">
                <a:solidFill>
                  <a:srgbClr val="0D6388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   5. CLIP Text Encoder</a:t>
            </a:r>
          </a:p>
          <a:p>
            <a:pPr marL="2286695" lvl="2" indent="-762232" algn="l">
              <a:lnSpc>
                <a:spcPts val="5825"/>
              </a:lnSpc>
              <a:buAutoNum type="alphaLcPeriod"/>
            </a:pPr>
            <a:r>
              <a:rPr lang="en-US" sz="5295" dirty="0">
                <a:solidFill>
                  <a:srgbClr val="000000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 Self-attention links PTEs to  descriptive words (e.g., "blue").</a:t>
            </a:r>
          </a:p>
          <a:p>
            <a:pPr marL="2286695" lvl="2" indent="-762232" algn="l">
              <a:lnSpc>
                <a:spcPts val="5825"/>
              </a:lnSpc>
              <a:buAutoNum type="alphaLcPeriod"/>
            </a:pPr>
            <a:r>
              <a:rPr lang="en-US" sz="5295" dirty="0">
                <a:solidFill>
                  <a:srgbClr val="000000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 Output: Conditioned_text_embeddings of shape</a:t>
            </a:r>
          </a:p>
          <a:p>
            <a:pPr algn="l">
              <a:lnSpc>
                <a:spcPts val="5825"/>
              </a:lnSpc>
            </a:pPr>
            <a:r>
              <a:rPr lang="en-US" sz="5295" dirty="0">
                <a:solidFill>
                  <a:srgbClr val="000000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               [1, 77, 768]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17214" y="6856535"/>
            <a:ext cx="16691672" cy="1887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22"/>
              </a:lnSpc>
            </a:pPr>
            <a:r>
              <a:rPr lang="en-US" sz="6299" dirty="0">
                <a:solidFill>
                  <a:srgbClr val="000000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    The Output of the module is </a:t>
            </a:r>
            <a:r>
              <a:rPr lang="en-US" sz="6299" dirty="0">
                <a:solidFill>
                  <a:srgbClr val="C20F0F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Co</a:t>
            </a:r>
            <a:r>
              <a:rPr lang="en-US" sz="6299" u="none" dirty="0">
                <a:solidFill>
                  <a:srgbClr val="C20F0F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nditi</a:t>
            </a:r>
            <a:r>
              <a:rPr lang="en-US" sz="6299" dirty="0">
                <a:solidFill>
                  <a:srgbClr val="C20F0F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oned_t</a:t>
            </a:r>
            <a:r>
              <a:rPr lang="en-US" sz="6299" u="none" dirty="0">
                <a:solidFill>
                  <a:srgbClr val="C20F0F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ext</a:t>
            </a:r>
            <a:r>
              <a:rPr lang="en-US" sz="6299" dirty="0">
                <a:solidFill>
                  <a:srgbClr val="C20F0F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_embe</a:t>
            </a:r>
            <a:r>
              <a:rPr lang="en-US" sz="6299" u="none" dirty="0">
                <a:solidFill>
                  <a:srgbClr val="C20F0F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ddings </a:t>
            </a:r>
          </a:p>
          <a:p>
            <a:pPr algn="l">
              <a:lnSpc>
                <a:spcPts val="7259"/>
              </a:lnSpc>
            </a:pPr>
            <a:r>
              <a:rPr lang="en-US" sz="5999" dirty="0">
                <a:solidFill>
                  <a:srgbClr val="000000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     of shape [1, 77, 768]  as 768-dim vector for each token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63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355995" y="337772"/>
            <a:ext cx="17614110" cy="9611456"/>
          </a:xfrm>
          <a:prstGeom prst="rect">
            <a:avLst/>
          </a:prstGeom>
          <a:solidFill>
            <a:srgbClr val="FDFBFB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3" name="TextBox 3"/>
          <p:cNvSpPr txBox="1"/>
          <p:nvPr/>
        </p:nvSpPr>
        <p:spPr>
          <a:xfrm>
            <a:off x="646888" y="3245975"/>
            <a:ext cx="3988627" cy="2362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6000" dirty="0">
                <a:solidFill>
                  <a:srgbClr val="000000"/>
                </a:solidFill>
                <a:latin typeface="Ahkio"/>
                <a:ea typeface="Ahkio"/>
                <a:cs typeface="Ahkio"/>
                <a:sym typeface="Ahkio"/>
              </a:rPr>
              <a:t>Conditioned</a:t>
            </a:r>
          </a:p>
          <a:p>
            <a:pPr algn="ctr">
              <a:lnSpc>
                <a:spcPts val="6000"/>
              </a:lnSpc>
            </a:pPr>
            <a:r>
              <a:rPr lang="en-US" sz="6000" dirty="0">
                <a:solidFill>
                  <a:srgbClr val="000000"/>
                </a:solidFill>
                <a:latin typeface="Ahkio"/>
                <a:ea typeface="Ahkio"/>
                <a:cs typeface="Ahkio"/>
                <a:sym typeface="Ahkio"/>
              </a:rPr>
              <a:t>_text_</a:t>
            </a:r>
          </a:p>
          <a:p>
            <a:pPr algn="ctr">
              <a:lnSpc>
                <a:spcPts val="6000"/>
              </a:lnSpc>
            </a:pPr>
            <a:r>
              <a:rPr lang="en-US" sz="6000" dirty="0">
                <a:solidFill>
                  <a:srgbClr val="000000"/>
                </a:solidFill>
                <a:latin typeface="Ahkio"/>
                <a:ea typeface="Ahkio"/>
                <a:cs typeface="Ahkio"/>
                <a:sym typeface="Ahkio"/>
              </a:rPr>
              <a:t>embeddings</a:t>
            </a:r>
          </a:p>
        </p:txBody>
      </p:sp>
      <p:sp>
        <p:nvSpPr>
          <p:cNvPr id="4" name="AutoShape 4"/>
          <p:cNvSpPr/>
          <p:nvPr/>
        </p:nvSpPr>
        <p:spPr>
          <a:xfrm>
            <a:off x="762000" y="6014123"/>
            <a:ext cx="3873515" cy="0"/>
          </a:xfrm>
          <a:prstGeom prst="line">
            <a:avLst/>
          </a:prstGeom>
          <a:ln w="95250" cap="flat">
            <a:solidFill>
              <a:srgbClr val="0D6388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 dirty="0"/>
          </a:p>
        </p:txBody>
      </p:sp>
      <p:graphicFrame>
        <p:nvGraphicFramePr>
          <p:cNvPr id="5" name="Table 5"/>
          <p:cNvGraphicFramePr>
            <a:graphicFrameLocks noGrp="1"/>
          </p:cNvGraphicFramePr>
          <p:nvPr/>
        </p:nvGraphicFramePr>
        <p:xfrm>
          <a:off x="5064140" y="510041"/>
          <a:ext cx="12649354" cy="9313390"/>
        </p:xfrm>
        <a:graphic>
          <a:graphicData uri="http://schemas.openxmlformats.org/drawingml/2006/table">
            <a:tbl>
              <a:tblPr/>
              <a:tblGrid>
                <a:gridCol w="35570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55700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5535344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842530">
                <a:tc>
                  <a:txBody>
                    <a:bodyPr/>
                    <a:lstStyle/>
                    <a:p>
                      <a:pPr algn="ctr">
                        <a:lnSpc>
                          <a:spcPts val="5599"/>
                        </a:lnSpc>
                        <a:defRPr/>
                      </a:pPr>
                      <a:r>
                        <a:rPr lang="en-US" sz="3999" dirty="0">
                          <a:solidFill>
                            <a:srgbClr val="FFFFFF"/>
                          </a:solidFill>
                          <a:latin typeface="KG Primary Penmanship"/>
                          <a:ea typeface="KG Primary Penmanship"/>
                          <a:cs typeface="KG Primary Penmanship"/>
                          <a:sym typeface="KG Primary Penmanship"/>
                        </a:rPr>
                        <a:t>Token Position</a:t>
                      </a:r>
                      <a:endParaRPr lang="en-US" sz="1100" dirty="0"/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D6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0D6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D6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0D6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D638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5599"/>
                        </a:lnSpc>
                        <a:defRPr/>
                      </a:pPr>
                      <a:r>
                        <a:rPr lang="en-US" sz="3999" dirty="0">
                          <a:solidFill>
                            <a:srgbClr val="FFFFFF"/>
                          </a:solidFill>
                          <a:latin typeface="KG Primary Penmanship"/>
                          <a:ea typeface="KG Primary Penmanship"/>
                          <a:cs typeface="KG Primary Penmanship"/>
                          <a:sym typeface="KG Primary Penmanship"/>
                        </a:rPr>
                        <a:t>Token Concept</a:t>
                      </a:r>
                      <a:endParaRPr lang="en-US" sz="1100" dirty="0"/>
                    </a:p>
                  </a:txBody>
                  <a:tcPr marL="0" marR="0" marT="0" marB="0" anchor="ctr">
                    <a:lnL w="47625" cap="flat" cmpd="sng" algn="ctr">
                      <a:solidFill>
                        <a:srgbClr val="0D6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0D6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0D6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0D6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D638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000"/>
                        </a:lnSpc>
                        <a:defRPr/>
                      </a:pPr>
                      <a:r>
                        <a:rPr lang="en-US" sz="5000" dirty="0">
                          <a:solidFill>
                            <a:srgbClr val="FFFFFF"/>
                          </a:solidFill>
                          <a:latin typeface="KG Primary Penmanship"/>
                          <a:ea typeface="KG Primary Penmanship"/>
                          <a:cs typeface="KG Primary Penmanship"/>
                          <a:sym typeface="KG Primary Penmanship"/>
                        </a:rPr>
                        <a:t>Embedding vector (768)</a:t>
                      </a:r>
                      <a:endParaRPr lang="en-US" sz="1100" dirty="0"/>
                    </a:p>
                  </a:txBody>
                  <a:tcPr marL="0" marR="0" marT="0" marB="0" anchor="ctr">
                    <a:lnL w="47625" cap="flat" cmpd="sng" algn="ctr">
                      <a:solidFill>
                        <a:srgbClr val="0D6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0D6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0D6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0D6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D638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21580">
                <a:tc>
                  <a:txBody>
                    <a:bodyPr/>
                    <a:lstStyle/>
                    <a:p>
                      <a:pPr algn="ctr">
                        <a:lnSpc>
                          <a:spcPts val="5599"/>
                        </a:lnSpc>
                        <a:defRPr/>
                      </a:pPr>
                      <a:r>
                        <a:rPr lang="en-US" sz="3999" dirty="0">
                          <a:solidFill>
                            <a:srgbClr val="041333"/>
                          </a:solidFill>
                          <a:latin typeface="KG Primary Penmanship"/>
                          <a:ea typeface="KG Primary Penmanship"/>
                          <a:cs typeface="KG Primary Penmanship"/>
                          <a:sym typeface="KG Primary Penmanship"/>
                        </a:rPr>
                        <a:t>0</a:t>
                      </a:r>
                      <a:endParaRPr lang="en-US" sz="1100" dirty="0"/>
                    </a:p>
                  </a:txBody>
                  <a:tcPr marL="0" marR="0" marT="0" marB="0" anchor="ctr">
                    <a:lnL w="47625" cap="flat" cmpd="sng" algn="ctr">
                      <a:solidFill>
                        <a:srgbClr val="0D6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0D6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0D6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0D6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EF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5599"/>
                        </a:lnSpc>
                        <a:defRPr/>
                      </a:pPr>
                      <a:r>
                        <a:rPr lang="en-US" sz="3999" dirty="0">
                          <a:solidFill>
                            <a:srgbClr val="041333"/>
                          </a:solidFill>
                          <a:latin typeface="KG Primary Penmanship"/>
                          <a:ea typeface="KG Primary Penmanship"/>
                          <a:cs typeface="KG Primary Penmanship"/>
                          <a:sym typeface="KG Primary Penmanship"/>
                        </a:rPr>
                        <a:t>[SOS]</a:t>
                      </a:r>
                      <a:endParaRPr lang="en-US" sz="1100" dirty="0"/>
                    </a:p>
                  </a:txBody>
                  <a:tcPr marL="0" marR="0" marT="0" marB="0" anchor="ctr">
                    <a:lnL w="47625" cap="flat" cmpd="sng" algn="ctr">
                      <a:solidFill>
                        <a:srgbClr val="0D6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0D6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0D6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0D6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EF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 dirty="0">
                          <a:solidFill>
                            <a:srgbClr val="041333"/>
                          </a:solidFill>
                          <a:latin typeface="KG Primary Penmanship"/>
                          <a:ea typeface="KG Primary Penmanship"/>
                          <a:cs typeface="KG Primary Penmanship"/>
                          <a:sym typeface="KG Primary Penmanship"/>
                        </a:rPr>
                        <a:t>[0.2, -0.1, 0.5, ..., 0.3]</a:t>
                      </a:r>
                      <a:endParaRPr lang="en-US" sz="1100" dirty="0"/>
                    </a:p>
                  </a:txBody>
                  <a:tcPr marL="0" marR="0" marT="0" marB="0" anchor="ctr">
                    <a:lnL w="47625" cap="flat" cmpd="sng" algn="ctr">
                      <a:solidFill>
                        <a:srgbClr val="0D6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0D6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0D6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0D6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EFE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921580">
                <a:tc>
                  <a:txBody>
                    <a:bodyPr/>
                    <a:lstStyle/>
                    <a:p>
                      <a:pPr algn="ctr">
                        <a:lnSpc>
                          <a:spcPts val="5599"/>
                        </a:lnSpc>
                        <a:defRPr/>
                      </a:pPr>
                      <a:r>
                        <a:rPr lang="en-US" sz="3999" dirty="0">
                          <a:solidFill>
                            <a:srgbClr val="041333"/>
                          </a:solidFill>
                          <a:latin typeface="KG Primary Penmanship"/>
                          <a:ea typeface="KG Primary Penmanship"/>
                          <a:cs typeface="KG Primary Penmanship"/>
                          <a:sym typeface="KG Primary Penmanship"/>
                        </a:rPr>
                        <a:t>1</a:t>
                      </a:r>
                      <a:endParaRPr lang="en-US" sz="1100" dirty="0"/>
                    </a:p>
                  </a:txBody>
                  <a:tcPr marL="0" marR="0" marT="0" marB="0" anchor="ctr">
                    <a:lnL w="47625" cap="flat" cmpd="sng" algn="ctr">
                      <a:solidFill>
                        <a:srgbClr val="0D6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0D6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0D6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0D6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EF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5599"/>
                        </a:lnSpc>
                        <a:defRPr/>
                      </a:pPr>
                      <a:r>
                        <a:rPr lang="en-US" sz="3999" dirty="0">
                          <a:solidFill>
                            <a:srgbClr val="041333"/>
                          </a:solidFill>
                          <a:latin typeface="KG Primary Penmanship"/>
                          <a:ea typeface="KG Primary Penmanship"/>
                          <a:cs typeface="KG Primary Penmanship"/>
                          <a:sym typeface="KG Primary Penmanship"/>
                        </a:rPr>
                        <a:t>“a”</a:t>
                      </a:r>
                      <a:endParaRPr lang="en-US" sz="1100" dirty="0"/>
                    </a:p>
                  </a:txBody>
                  <a:tcPr marL="0" marR="0" marT="0" marB="0" anchor="ctr">
                    <a:lnL w="47625" cap="flat" cmpd="sng" algn="ctr">
                      <a:solidFill>
                        <a:srgbClr val="0D6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0D6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0D6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0D6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EF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 dirty="0">
                          <a:solidFill>
                            <a:srgbClr val="041333"/>
                          </a:solidFill>
                          <a:latin typeface="KG Primary Penmanship"/>
                          <a:ea typeface="KG Primary Penmanship"/>
                          <a:cs typeface="KG Primary Penmanship"/>
                          <a:sym typeface="KG Primary Penmanship"/>
                        </a:rPr>
                        <a:t>[0.5, 0.0, -0.2, ..., 0.7]</a:t>
                      </a:r>
                      <a:endParaRPr lang="en-US" sz="1100" dirty="0"/>
                    </a:p>
                  </a:txBody>
                  <a:tcPr marL="0" marR="0" marT="0" marB="0" anchor="ctr">
                    <a:lnL w="47625" cap="flat" cmpd="sng" algn="ctr">
                      <a:solidFill>
                        <a:srgbClr val="0D6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0D6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0D6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0D6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EFE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921580">
                <a:tc>
                  <a:txBody>
                    <a:bodyPr/>
                    <a:lstStyle/>
                    <a:p>
                      <a:pPr algn="ctr">
                        <a:lnSpc>
                          <a:spcPts val="5599"/>
                        </a:lnSpc>
                        <a:defRPr/>
                      </a:pPr>
                      <a:r>
                        <a:rPr lang="en-US" sz="3999" dirty="0">
                          <a:solidFill>
                            <a:srgbClr val="041333"/>
                          </a:solidFill>
                          <a:latin typeface="KG Primary Penmanship"/>
                          <a:ea typeface="KG Primary Penmanship"/>
                          <a:cs typeface="KG Primary Penmanship"/>
                          <a:sym typeface="KG Primary Penmanship"/>
                        </a:rPr>
                        <a:t>2</a:t>
                      </a:r>
                      <a:endParaRPr lang="en-US" sz="1100" dirty="0"/>
                    </a:p>
                  </a:txBody>
                  <a:tcPr marL="0" marR="0" marT="0" marB="0" anchor="ctr">
                    <a:lnL w="47625" cap="flat" cmpd="sng" algn="ctr">
                      <a:solidFill>
                        <a:srgbClr val="0D6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0D6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0D6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0D6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EF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5599"/>
                        </a:lnSpc>
                        <a:defRPr/>
                      </a:pPr>
                      <a:r>
                        <a:rPr lang="en-US" sz="3999" dirty="0">
                          <a:solidFill>
                            <a:srgbClr val="041333"/>
                          </a:solidFill>
                          <a:latin typeface="KG Primary Penmanship"/>
                          <a:ea typeface="KG Primary Penmanship"/>
                          <a:cs typeface="KG Primary Penmanship"/>
                          <a:sym typeface="KG Primary Penmanship"/>
                        </a:rPr>
                        <a:t>"model”</a:t>
                      </a:r>
                      <a:endParaRPr lang="en-US" sz="1100" dirty="0"/>
                    </a:p>
                  </a:txBody>
                  <a:tcPr marL="0" marR="0" marT="0" marB="0" anchor="ctr">
                    <a:lnL w="47625" cap="flat" cmpd="sng" algn="ctr">
                      <a:solidFill>
                        <a:srgbClr val="0D6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0D6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0D6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0D6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EF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 dirty="0">
                          <a:solidFill>
                            <a:srgbClr val="041333"/>
                          </a:solidFill>
                          <a:latin typeface="KG Primary Penmanship"/>
                          <a:ea typeface="KG Primary Penmanship"/>
                          <a:cs typeface="KG Primary Penmanship"/>
                          <a:sym typeface="KG Primary Penmanship"/>
                        </a:rPr>
                        <a:t>[0.1, -0.3, 0.4, ..., -0.5]</a:t>
                      </a:r>
                      <a:endParaRPr lang="en-US" sz="1100" dirty="0"/>
                    </a:p>
                  </a:txBody>
                  <a:tcPr marL="0" marR="0" marT="0" marB="0" anchor="ctr">
                    <a:lnL w="47625" cap="flat" cmpd="sng" algn="ctr">
                      <a:solidFill>
                        <a:srgbClr val="0D6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0D6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0D6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0D6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EFE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921580">
                <a:tc>
                  <a:txBody>
                    <a:bodyPr/>
                    <a:lstStyle/>
                    <a:p>
                      <a:pPr algn="ctr">
                        <a:lnSpc>
                          <a:spcPts val="5599"/>
                        </a:lnSpc>
                        <a:defRPr/>
                      </a:pPr>
                      <a:r>
                        <a:rPr lang="en-US" sz="3999" dirty="0">
                          <a:solidFill>
                            <a:srgbClr val="041333"/>
                          </a:solidFill>
                          <a:latin typeface="KG Primary Penmanship"/>
                          <a:ea typeface="KG Primary Penmanship"/>
                          <a:cs typeface="KG Primary Penmanship"/>
                          <a:sym typeface="KG Primary Penmanship"/>
                        </a:rPr>
                        <a:t>3</a:t>
                      </a:r>
                      <a:endParaRPr lang="en-US" sz="1100" dirty="0"/>
                    </a:p>
                  </a:txBody>
                  <a:tcPr marL="0" marR="0" marT="0" marB="0" anchor="ctr">
                    <a:lnL w="47625" cap="flat" cmpd="sng" algn="ctr">
                      <a:solidFill>
                        <a:srgbClr val="0D6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0D6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0D6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0D6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EF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5599"/>
                        </a:lnSpc>
                        <a:defRPr/>
                      </a:pPr>
                      <a:r>
                        <a:rPr lang="en-US" sz="3999" dirty="0">
                          <a:solidFill>
                            <a:srgbClr val="041333"/>
                          </a:solidFill>
                          <a:latin typeface="KG Primary Penmanship"/>
                          <a:ea typeface="KG Primary Penmanship"/>
                          <a:cs typeface="KG Primary Penmanship"/>
                          <a:sym typeface="KG Primary Penmanship"/>
                        </a:rPr>
                        <a:t>"wearing”</a:t>
                      </a:r>
                      <a:endParaRPr lang="en-US" sz="1100" dirty="0"/>
                    </a:p>
                  </a:txBody>
                  <a:tcPr marL="0" marR="0" marT="0" marB="0" anchor="ctr">
                    <a:lnL w="47625" cap="flat" cmpd="sng" algn="ctr">
                      <a:solidFill>
                        <a:srgbClr val="0D6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0D6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0D6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0D6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EF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 dirty="0">
                          <a:solidFill>
                            <a:srgbClr val="041333"/>
                          </a:solidFill>
                          <a:latin typeface="KG Primary Penmanship"/>
                          <a:ea typeface="KG Primary Penmanship"/>
                          <a:cs typeface="KG Primary Penmanship"/>
                          <a:sym typeface="KG Primary Penmanship"/>
                        </a:rPr>
                        <a:t>[-0.2, 0.6, 0.1, ..., 0.4]</a:t>
                      </a:r>
                      <a:endParaRPr lang="en-US" sz="1100" dirty="0"/>
                    </a:p>
                  </a:txBody>
                  <a:tcPr marL="0" marR="0" marT="0" marB="0" anchor="ctr">
                    <a:lnL w="47625" cap="flat" cmpd="sng" algn="ctr">
                      <a:solidFill>
                        <a:srgbClr val="0D6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0D6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0D6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0D6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EFE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1206350">
                <a:tc>
                  <a:txBody>
                    <a:bodyPr/>
                    <a:lstStyle/>
                    <a:p>
                      <a:pPr algn="ctr">
                        <a:lnSpc>
                          <a:spcPts val="5599"/>
                        </a:lnSpc>
                        <a:defRPr/>
                      </a:pPr>
                      <a:r>
                        <a:rPr lang="en-US" sz="3999" dirty="0">
                          <a:solidFill>
                            <a:srgbClr val="041333"/>
                          </a:solidFill>
                          <a:latin typeface="KG Primary Penmanship"/>
                          <a:ea typeface="KG Primary Penmanship"/>
                          <a:cs typeface="KG Primary Penmanship"/>
                          <a:sym typeface="KG Primary Penmanship"/>
                        </a:rPr>
                        <a:t>4-7</a:t>
                      </a:r>
                      <a:endParaRPr lang="en-US" sz="1100" dirty="0"/>
                    </a:p>
                  </a:txBody>
                  <a:tcPr marL="0" marR="0" marT="0" marB="0" anchor="ctr">
                    <a:lnL w="47625" cap="flat" cmpd="sng" algn="ctr">
                      <a:solidFill>
                        <a:srgbClr val="0D6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0D6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0D6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0D6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EF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5599"/>
                        </a:lnSpc>
                        <a:defRPr/>
                      </a:pPr>
                      <a:r>
                        <a:rPr lang="en-US" sz="3999" dirty="0">
                          <a:solidFill>
                            <a:srgbClr val="041333"/>
                          </a:solidFill>
                          <a:latin typeface="KG Primary Penmanship"/>
                          <a:ea typeface="KG Primary Penmanship"/>
                          <a:cs typeface="KG Primary Penmanship"/>
                          <a:sym typeface="KG Primary Penmanship"/>
                        </a:rPr>
                        <a:t>PTE1-PTE4</a:t>
                      </a:r>
                      <a:endParaRPr lang="en-US" sz="1100" dirty="0"/>
                    </a:p>
                  </a:txBody>
                  <a:tcPr marL="0" marR="0" marT="0" marB="0" anchor="ctr">
                    <a:lnL w="47625" cap="flat" cmpd="sng" algn="ctr">
                      <a:solidFill>
                        <a:srgbClr val="0D6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0D6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0D6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0D6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EF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 dirty="0">
                          <a:solidFill>
                            <a:srgbClr val="041333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[0.8, -0.5, 0.9, ..., -0.3] </a:t>
                      </a:r>
                      <a:endParaRPr lang="en-US" sz="1100" dirty="0"/>
                    </a:p>
                    <a:p>
                      <a:pPr algn="ctr">
                        <a:lnSpc>
                          <a:spcPts val="4200"/>
                        </a:lnSpc>
                      </a:pPr>
                      <a:r>
                        <a:rPr lang="en-US" sz="3000" dirty="0">
                          <a:solidFill>
                            <a:srgbClr val="041333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(visual traits)</a:t>
                      </a:r>
                    </a:p>
                  </a:txBody>
                  <a:tcPr marL="0" marR="0" marT="0" marB="0" anchor="ctr">
                    <a:lnL w="47625" cap="flat" cmpd="sng" algn="ctr">
                      <a:solidFill>
                        <a:srgbClr val="0D6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0D6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0D6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0D6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EFE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921580">
                <a:tc>
                  <a:txBody>
                    <a:bodyPr/>
                    <a:lstStyle/>
                    <a:p>
                      <a:pPr algn="ctr">
                        <a:lnSpc>
                          <a:spcPts val="5599"/>
                        </a:lnSpc>
                        <a:defRPr/>
                      </a:pPr>
                      <a:r>
                        <a:rPr lang="en-US" sz="3999" dirty="0">
                          <a:solidFill>
                            <a:srgbClr val="041333"/>
                          </a:solidFill>
                          <a:latin typeface="KG Primary Penmanship"/>
                          <a:ea typeface="KG Primary Penmanship"/>
                          <a:cs typeface="KG Primary Penmanship"/>
                          <a:sym typeface="KG Primary Penmanship"/>
                        </a:rPr>
                        <a:t>8</a:t>
                      </a:r>
                      <a:endParaRPr lang="en-US" sz="1100" dirty="0"/>
                    </a:p>
                  </a:txBody>
                  <a:tcPr marL="0" marR="0" marT="0" marB="0" anchor="ctr">
                    <a:lnL w="47625" cap="flat" cmpd="sng" algn="ctr">
                      <a:solidFill>
                        <a:srgbClr val="0D6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0D6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0D6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0D6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EF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5599"/>
                        </a:lnSpc>
                        <a:defRPr/>
                      </a:pPr>
                      <a:r>
                        <a:rPr lang="en-US" sz="3999" dirty="0">
                          <a:solidFill>
                            <a:srgbClr val="041333"/>
                          </a:solidFill>
                          <a:latin typeface="KG Primary Penmanship"/>
                          <a:ea typeface="KG Primary Penmanship"/>
                          <a:cs typeface="KG Primary Penmanship"/>
                          <a:sym typeface="KG Primary Penmanship"/>
                        </a:rPr>
                        <a:t>"a”</a:t>
                      </a:r>
                      <a:endParaRPr lang="en-US" sz="1100" dirty="0"/>
                    </a:p>
                  </a:txBody>
                  <a:tcPr marL="0" marR="0" marT="0" marB="0" anchor="ctr">
                    <a:lnL w="47625" cap="flat" cmpd="sng" algn="ctr">
                      <a:solidFill>
                        <a:srgbClr val="0D6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0D6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0D6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0D6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EF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 dirty="0">
                          <a:solidFill>
                            <a:srgbClr val="041333"/>
                          </a:solidFill>
                          <a:latin typeface="KG Primary Penmanship"/>
                          <a:ea typeface="KG Primary Penmanship"/>
                          <a:cs typeface="KG Primary Penmanship"/>
                          <a:sym typeface="KG Primary Penmanship"/>
                        </a:rPr>
                        <a:t>[0.5, 0.0, -0.2, ..., 0.7]</a:t>
                      </a:r>
                      <a:endParaRPr lang="en-US" sz="1100" dirty="0"/>
                    </a:p>
                  </a:txBody>
                  <a:tcPr marL="0" marR="0" marT="0" marB="0" anchor="ctr">
                    <a:lnL w="47625" cap="flat" cmpd="sng" algn="ctr">
                      <a:solidFill>
                        <a:srgbClr val="0D6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0D6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0D6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0D6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EFE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921580">
                <a:tc>
                  <a:txBody>
                    <a:bodyPr/>
                    <a:lstStyle/>
                    <a:p>
                      <a:pPr algn="ctr">
                        <a:lnSpc>
                          <a:spcPts val="5599"/>
                        </a:lnSpc>
                        <a:defRPr/>
                      </a:pPr>
                      <a:r>
                        <a:rPr lang="en-US" sz="3999" dirty="0">
                          <a:solidFill>
                            <a:srgbClr val="041333"/>
                          </a:solidFill>
                          <a:latin typeface="KG Primary Penmanship"/>
                          <a:ea typeface="KG Primary Penmanship"/>
                          <a:cs typeface="KG Primary Penmanship"/>
                          <a:sym typeface="KG Primary Penmanship"/>
                        </a:rPr>
                        <a:t>9</a:t>
                      </a:r>
                      <a:endParaRPr lang="en-US" sz="1100" dirty="0"/>
                    </a:p>
                  </a:txBody>
                  <a:tcPr marL="0" marR="0" marT="0" marB="0" anchor="ctr">
                    <a:lnL w="47625" cap="flat" cmpd="sng" algn="ctr">
                      <a:solidFill>
                        <a:srgbClr val="0D6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0D6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0D6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0D6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EF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5599"/>
                        </a:lnSpc>
                        <a:defRPr/>
                      </a:pPr>
                      <a:r>
                        <a:rPr lang="en-US" sz="3999" dirty="0">
                          <a:solidFill>
                            <a:srgbClr val="041333"/>
                          </a:solidFill>
                          <a:latin typeface="KG Primary Penmanship"/>
                          <a:ea typeface="KG Primary Penmanship"/>
                          <a:cs typeface="KG Primary Penmanship"/>
                          <a:sym typeface="KG Primary Penmanship"/>
                        </a:rPr>
                        <a:t>"blue”</a:t>
                      </a:r>
                      <a:endParaRPr lang="en-US" sz="1100" dirty="0"/>
                    </a:p>
                  </a:txBody>
                  <a:tcPr marL="0" marR="0" marT="0" marB="0" anchor="ctr">
                    <a:lnL w="47625" cap="flat" cmpd="sng" algn="ctr">
                      <a:solidFill>
                        <a:srgbClr val="0D6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0D6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0D6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0D6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EF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 dirty="0">
                          <a:solidFill>
                            <a:srgbClr val="041333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[0.6, -0.4, 0.3, ..., 0.2]</a:t>
                      </a:r>
                      <a:endParaRPr lang="en-US" sz="1100" dirty="0"/>
                    </a:p>
                  </a:txBody>
                  <a:tcPr marL="0" marR="0" marT="0" marB="0" anchor="ctr">
                    <a:lnL w="47625" cap="flat" cmpd="sng" algn="ctr">
                      <a:solidFill>
                        <a:srgbClr val="0D6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0D6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0D6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0D6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EFE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921580">
                <a:tc>
                  <a:txBody>
                    <a:bodyPr/>
                    <a:lstStyle/>
                    <a:p>
                      <a:pPr algn="ctr">
                        <a:lnSpc>
                          <a:spcPts val="5599"/>
                        </a:lnSpc>
                        <a:defRPr/>
                      </a:pPr>
                      <a:r>
                        <a:rPr lang="en-US" sz="3999" dirty="0">
                          <a:solidFill>
                            <a:srgbClr val="041333"/>
                          </a:solidFill>
                          <a:latin typeface="KG Primary Penmanship"/>
                          <a:ea typeface="KG Primary Penmanship"/>
                          <a:cs typeface="KG Primary Penmanship"/>
                          <a:sym typeface="KG Primary Penmanship"/>
                        </a:rPr>
                        <a:t>10</a:t>
                      </a:r>
                      <a:endParaRPr lang="en-US" sz="1100" dirty="0"/>
                    </a:p>
                  </a:txBody>
                  <a:tcPr marL="0" marR="0" marT="0" marB="0" anchor="ctr">
                    <a:lnL w="47625" cap="flat" cmpd="sng" algn="ctr">
                      <a:solidFill>
                        <a:srgbClr val="0D6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0D6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0D6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0D6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EF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5599"/>
                        </a:lnSpc>
                        <a:defRPr/>
                      </a:pPr>
                      <a:r>
                        <a:rPr lang="en-US" sz="3999" dirty="0">
                          <a:solidFill>
                            <a:srgbClr val="041333"/>
                          </a:solidFill>
                          <a:latin typeface="KG Primary Penmanship"/>
                          <a:ea typeface="KG Primary Penmanship"/>
                          <a:cs typeface="KG Primary Penmanship"/>
                          <a:sym typeface="KG Primary Penmanship"/>
                        </a:rPr>
                        <a:t>"dress”</a:t>
                      </a:r>
                      <a:endParaRPr lang="en-US" sz="1100" dirty="0"/>
                    </a:p>
                  </a:txBody>
                  <a:tcPr marL="0" marR="0" marT="0" marB="0" anchor="ctr">
                    <a:lnL w="47625" cap="flat" cmpd="sng" algn="ctr">
                      <a:solidFill>
                        <a:srgbClr val="0D6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0D6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0D6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0D6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EF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 dirty="0">
                          <a:solidFill>
                            <a:srgbClr val="041333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[0.3, 0.1, -0.7, ..., 0.0]</a:t>
                      </a:r>
                      <a:endParaRPr lang="en-US" sz="1100" dirty="0"/>
                    </a:p>
                  </a:txBody>
                  <a:tcPr marL="0" marR="0" marT="0" marB="0" anchor="ctr">
                    <a:lnL w="47625" cap="flat" cmpd="sng" algn="ctr">
                      <a:solidFill>
                        <a:srgbClr val="0D6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0D6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0D6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0D6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EFE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766980">
                <a:tc>
                  <a:txBody>
                    <a:bodyPr/>
                    <a:lstStyle/>
                    <a:p>
                      <a:pPr algn="ctr">
                        <a:lnSpc>
                          <a:spcPts val="5599"/>
                        </a:lnSpc>
                        <a:defRPr/>
                      </a:pPr>
                      <a:r>
                        <a:rPr lang="en-US" sz="3999" dirty="0">
                          <a:solidFill>
                            <a:srgbClr val="041333"/>
                          </a:solidFill>
                          <a:latin typeface="KG Primary Penmanship"/>
                          <a:ea typeface="KG Primary Penmanship"/>
                          <a:cs typeface="KG Primary Penmanship"/>
                          <a:sym typeface="KG Primary Penmanship"/>
                        </a:rPr>
                        <a:t>1 1-76</a:t>
                      </a:r>
                      <a:endParaRPr lang="en-US" sz="1100" dirty="0"/>
                    </a:p>
                  </a:txBody>
                  <a:tcPr marL="0" marR="0" marT="0" marB="0" anchor="ctr">
                    <a:lnL w="47625" cap="flat" cmpd="sng" algn="ctr">
                      <a:solidFill>
                        <a:srgbClr val="0D6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0D6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0D6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0D6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EF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5599"/>
                        </a:lnSpc>
                        <a:defRPr/>
                      </a:pPr>
                      <a:r>
                        <a:rPr lang="en-US" sz="3999" dirty="0">
                          <a:solidFill>
                            <a:srgbClr val="041333"/>
                          </a:solidFill>
                          <a:latin typeface="KG Primary Penmanship"/>
                          <a:ea typeface="KG Primary Penmanship"/>
                          <a:cs typeface="KG Primary Penmanship"/>
                          <a:sym typeface="KG Primary Penmanship"/>
                        </a:rPr>
                        <a:t>[PDA]</a:t>
                      </a:r>
                      <a:endParaRPr lang="en-US" sz="1100" dirty="0"/>
                    </a:p>
                  </a:txBody>
                  <a:tcPr marL="0" marR="0" marT="0" marB="0" anchor="ctr">
                    <a:lnL w="47625" cap="flat" cmpd="sng" algn="ctr">
                      <a:solidFill>
                        <a:srgbClr val="0D6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0D6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0D6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0D6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EF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 dirty="0">
                          <a:solidFill>
                            <a:srgbClr val="041333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[0.0, 0.0, 0.0, ..., 0.0]</a:t>
                      </a:r>
                      <a:endParaRPr lang="en-US" sz="1100" dirty="0"/>
                    </a:p>
                  </a:txBody>
                  <a:tcPr marL="0" marR="0" marT="0" marB="0" anchor="ctr">
                    <a:lnL w="47625" cap="flat" cmpd="sng" algn="ctr">
                      <a:solidFill>
                        <a:srgbClr val="0D6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0D6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0D6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0D6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EFE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63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365520" y="299672"/>
            <a:ext cx="17614110" cy="9611456"/>
          </a:xfrm>
          <a:prstGeom prst="rect">
            <a:avLst/>
          </a:prstGeom>
          <a:solidFill>
            <a:srgbClr val="FAFAFA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3" name="TextBox 3"/>
          <p:cNvSpPr txBox="1"/>
          <p:nvPr/>
        </p:nvSpPr>
        <p:spPr>
          <a:xfrm>
            <a:off x="5204477" y="515172"/>
            <a:ext cx="7857164" cy="12128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 dirty="0">
                <a:solidFill>
                  <a:srgbClr val="000000"/>
                </a:solidFill>
                <a:latin typeface="Ahkio Light"/>
                <a:ea typeface="Ahkio Light"/>
                <a:cs typeface="Ahkio Light"/>
                <a:sym typeface="Ahkio Light"/>
              </a:rPr>
              <a:t>Latent diffusion module</a:t>
            </a:r>
          </a:p>
        </p:txBody>
      </p:sp>
      <p:sp>
        <p:nvSpPr>
          <p:cNvPr id="4" name="AutoShape 4"/>
          <p:cNvSpPr/>
          <p:nvPr/>
        </p:nvSpPr>
        <p:spPr>
          <a:xfrm>
            <a:off x="4866010" y="1827583"/>
            <a:ext cx="8195631" cy="0"/>
          </a:xfrm>
          <a:prstGeom prst="line">
            <a:avLst/>
          </a:prstGeom>
          <a:ln w="76200" cap="flat">
            <a:solidFill>
              <a:srgbClr val="0D6388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 dirty="0"/>
          </a:p>
        </p:txBody>
      </p:sp>
      <p:sp>
        <p:nvSpPr>
          <p:cNvPr id="5" name="TextBox 5"/>
          <p:cNvSpPr txBox="1"/>
          <p:nvPr/>
        </p:nvSpPr>
        <p:spPr>
          <a:xfrm>
            <a:off x="760151" y="1760908"/>
            <a:ext cx="16824847" cy="2470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  <a:spcBef>
                <a:spcPct val="0"/>
              </a:spcBef>
            </a:pPr>
            <a:r>
              <a:rPr lang="en-US" sz="4999" u="sng" dirty="0">
                <a:solidFill>
                  <a:srgbClr val="000000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Purpose</a:t>
            </a:r>
          </a:p>
          <a:p>
            <a:pPr algn="l">
              <a:lnSpc>
                <a:spcPts val="6299"/>
              </a:lnSpc>
              <a:spcBef>
                <a:spcPct val="0"/>
              </a:spcBef>
            </a:pPr>
            <a:r>
              <a:rPr lang="en-US" sz="4500" dirty="0">
                <a:solidFill>
                  <a:srgbClr val="000000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Generating photorealistic try-on results by blending warped garments with the target person's body.</a:t>
            </a:r>
          </a:p>
        </p:txBody>
      </p:sp>
      <p:sp>
        <p:nvSpPr>
          <p:cNvPr id="6" name="Freeform 6"/>
          <p:cNvSpPr/>
          <p:nvPr/>
        </p:nvSpPr>
        <p:spPr>
          <a:xfrm>
            <a:off x="3484977" y="4440608"/>
            <a:ext cx="11375195" cy="2737245"/>
          </a:xfrm>
          <a:custGeom>
            <a:avLst/>
            <a:gdLst/>
            <a:ahLst/>
            <a:cxnLst/>
            <a:rect l="l" t="t" r="r" b="b"/>
            <a:pathLst>
              <a:path w="11375195" h="2737245">
                <a:moveTo>
                  <a:pt x="0" y="0"/>
                </a:moveTo>
                <a:lnTo>
                  <a:pt x="11375196" y="0"/>
                </a:lnTo>
                <a:lnTo>
                  <a:pt x="11375196" y="2737245"/>
                </a:lnTo>
                <a:lnTo>
                  <a:pt x="0" y="27372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7967" b="-118646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7" name="TextBox 7"/>
          <p:cNvSpPr txBox="1"/>
          <p:nvPr/>
        </p:nvSpPr>
        <p:spPr>
          <a:xfrm>
            <a:off x="760151" y="7149278"/>
            <a:ext cx="4444326" cy="2470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  <a:spcBef>
                <a:spcPct val="0"/>
              </a:spcBef>
            </a:pPr>
            <a:r>
              <a:rPr lang="en-US" sz="4999" u="sng" dirty="0">
                <a:solidFill>
                  <a:srgbClr val="000000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Inputs</a:t>
            </a:r>
          </a:p>
          <a:p>
            <a:pPr algn="l">
              <a:lnSpc>
                <a:spcPts val="6299"/>
              </a:lnSpc>
              <a:spcBef>
                <a:spcPct val="0"/>
              </a:spcBef>
            </a:pPr>
            <a:r>
              <a:rPr lang="en-US" sz="4500" dirty="0">
                <a:solidFill>
                  <a:srgbClr val="000000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Warped clothe image </a:t>
            </a:r>
          </a:p>
          <a:p>
            <a:pPr algn="l">
              <a:lnSpc>
                <a:spcPts val="6299"/>
              </a:lnSpc>
              <a:spcBef>
                <a:spcPct val="0"/>
              </a:spcBef>
            </a:pPr>
            <a:r>
              <a:rPr lang="en-US" sz="4500" dirty="0">
                <a:solidFill>
                  <a:srgbClr val="000000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Target body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204477" y="7238178"/>
            <a:ext cx="6295889" cy="2381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99"/>
              </a:lnSpc>
            </a:pPr>
            <a:endParaRPr dirty="0"/>
          </a:p>
          <a:p>
            <a:pPr algn="l">
              <a:lnSpc>
                <a:spcPts val="6299"/>
              </a:lnSpc>
            </a:pPr>
            <a:r>
              <a:rPr lang="en-US" sz="4500" dirty="0">
                <a:solidFill>
                  <a:srgbClr val="000000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keypoints      text embeddings</a:t>
            </a:r>
          </a:p>
          <a:p>
            <a:pPr algn="l">
              <a:lnSpc>
                <a:spcPts val="6299"/>
              </a:lnSpc>
              <a:spcBef>
                <a:spcPct val="0"/>
              </a:spcBef>
            </a:pPr>
            <a:r>
              <a:rPr lang="en-US" sz="4500" dirty="0">
                <a:solidFill>
                  <a:srgbClr val="000000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Label maps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938208" y="7282628"/>
            <a:ext cx="4444326" cy="167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  <a:spcBef>
                <a:spcPct val="0"/>
              </a:spcBef>
            </a:pPr>
            <a:r>
              <a:rPr lang="en-US" sz="4999" u="sng" dirty="0">
                <a:solidFill>
                  <a:srgbClr val="000000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Output</a:t>
            </a:r>
          </a:p>
          <a:p>
            <a:pPr algn="l">
              <a:lnSpc>
                <a:spcPts val="6299"/>
              </a:lnSpc>
              <a:spcBef>
                <a:spcPct val="0"/>
              </a:spcBef>
            </a:pPr>
            <a:r>
              <a:rPr lang="en-US" sz="4500" dirty="0">
                <a:solidFill>
                  <a:srgbClr val="000000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Final Try_on image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63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365520" y="299672"/>
            <a:ext cx="17614110" cy="9611456"/>
          </a:xfrm>
          <a:prstGeom prst="rect">
            <a:avLst/>
          </a:prstGeom>
          <a:solidFill>
            <a:srgbClr val="FAFAFA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3" name="Freeform 3"/>
          <p:cNvSpPr/>
          <p:nvPr/>
        </p:nvSpPr>
        <p:spPr>
          <a:xfrm>
            <a:off x="10799083" y="2390660"/>
            <a:ext cx="6460217" cy="4748259"/>
          </a:xfrm>
          <a:custGeom>
            <a:avLst/>
            <a:gdLst/>
            <a:ahLst/>
            <a:cxnLst/>
            <a:rect l="l" t="t" r="r" b="b"/>
            <a:pathLst>
              <a:path w="6460217" h="4748259">
                <a:moveTo>
                  <a:pt x="0" y="0"/>
                </a:moveTo>
                <a:lnTo>
                  <a:pt x="6460217" y="0"/>
                </a:lnTo>
                <a:lnTo>
                  <a:pt x="6460217" y="4748259"/>
                </a:lnTo>
                <a:lnTo>
                  <a:pt x="0" y="474825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TextBox 4"/>
          <p:cNvSpPr txBox="1"/>
          <p:nvPr/>
        </p:nvSpPr>
        <p:spPr>
          <a:xfrm>
            <a:off x="731576" y="2740389"/>
            <a:ext cx="16824847" cy="781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99"/>
              </a:lnSpc>
              <a:spcBef>
                <a:spcPct val="0"/>
              </a:spcBef>
            </a:pPr>
            <a:r>
              <a:rPr lang="en-US" sz="4500" dirty="0">
                <a:solidFill>
                  <a:srgbClr val="000000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operates in a compressed latent space via VAE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31576" y="4202230"/>
            <a:ext cx="10078778" cy="1581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99"/>
              </a:lnSpc>
              <a:spcBef>
                <a:spcPct val="0"/>
              </a:spcBef>
            </a:pPr>
            <a:r>
              <a:rPr lang="en-US" sz="4500" dirty="0">
                <a:solidFill>
                  <a:srgbClr val="000000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Latent space is a compressed, </a:t>
            </a:r>
            <a:r>
              <a:rPr lang="en-US" sz="4500" dirty="0">
                <a:solidFill>
                  <a:srgbClr val="C20F0F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lower-dimensional</a:t>
            </a:r>
            <a:r>
              <a:rPr lang="en-US" sz="4500" dirty="0">
                <a:solidFill>
                  <a:srgbClr val="000000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 representation of data in LDMs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31576" y="6407020"/>
            <a:ext cx="17241283" cy="3181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99"/>
              </a:lnSpc>
            </a:pPr>
            <a:r>
              <a:rPr lang="en-US" sz="4500" u="sng" dirty="0">
                <a:solidFill>
                  <a:srgbClr val="000000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Faster &amp; lighter:</a:t>
            </a:r>
          </a:p>
          <a:p>
            <a:pPr algn="l">
              <a:lnSpc>
                <a:spcPts val="6299"/>
              </a:lnSpc>
            </a:pPr>
            <a:r>
              <a:rPr lang="en-US" sz="4500" dirty="0">
                <a:solidFill>
                  <a:srgbClr val="000000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Uses 10–20x less memory by working in compressed space.</a:t>
            </a:r>
          </a:p>
          <a:p>
            <a:pPr algn="l">
              <a:lnSpc>
                <a:spcPts val="6299"/>
              </a:lnSpc>
            </a:pPr>
            <a:r>
              <a:rPr lang="en-US" sz="4500" u="sng" dirty="0">
                <a:solidFill>
                  <a:srgbClr val="000000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Cleaner results: </a:t>
            </a:r>
          </a:p>
          <a:p>
            <a:pPr algn="l">
              <a:lnSpc>
                <a:spcPts val="6299"/>
              </a:lnSpc>
              <a:spcBef>
                <a:spcPct val="0"/>
              </a:spcBef>
            </a:pPr>
            <a:r>
              <a:rPr lang="en-US" sz="4500" dirty="0">
                <a:solidFill>
                  <a:srgbClr val="000000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Focuses on key details by removing high-frequency noise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204477" y="515172"/>
            <a:ext cx="8194868" cy="12128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 dirty="0">
                <a:solidFill>
                  <a:srgbClr val="000000"/>
                </a:solidFill>
                <a:latin typeface="Ahkio Light"/>
                <a:ea typeface="Ahkio Light"/>
                <a:cs typeface="Ahkio Light"/>
                <a:sym typeface="Ahkio Light"/>
              </a:rPr>
              <a:t>Latent diffusion module</a:t>
            </a:r>
          </a:p>
        </p:txBody>
      </p:sp>
      <p:sp>
        <p:nvSpPr>
          <p:cNvPr id="8" name="AutoShape 8"/>
          <p:cNvSpPr/>
          <p:nvPr/>
        </p:nvSpPr>
        <p:spPr>
          <a:xfrm>
            <a:off x="6072199" y="1766122"/>
            <a:ext cx="6200751" cy="0"/>
          </a:xfrm>
          <a:prstGeom prst="line">
            <a:avLst/>
          </a:prstGeom>
          <a:ln w="76200" cap="flat">
            <a:solidFill>
              <a:srgbClr val="0D6388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63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365520" y="299672"/>
            <a:ext cx="17614110" cy="9611456"/>
          </a:xfrm>
          <a:prstGeom prst="rect">
            <a:avLst/>
          </a:prstGeom>
          <a:solidFill>
            <a:srgbClr val="FAFAFA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3" name="TextBox 3"/>
          <p:cNvSpPr txBox="1"/>
          <p:nvPr/>
        </p:nvSpPr>
        <p:spPr>
          <a:xfrm>
            <a:off x="5204477" y="515172"/>
            <a:ext cx="8667578" cy="12128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 dirty="0">
                <a:solidFill>
                  <a:srgbClr val="000000"/>
                </a:solidFill>
                <a:latin typeface="Ahkio Light"/>
                <a:ea typeface="Ahkio Light"/>
                <a:cs typeface="Ahkio Light"/>
                <a:sym typeface="Ahkio Light"/>
              </a:rPr>
              <a:t>Variational autoencoder</a:t>
            </a:r>
          </a:p>
        </p:txBody>
      </p:sp>
      <p:sp>
        <p:nvSpPr>
          <p:cNvPr id="4" name="AutoShape 4"/>
          <p:cNvSpPr/>
          <p:nvPr/>
        </p:nvSpPr>
        <p:spPr>
          <a:xfrm flipV="1">
            <a:off x="4969147" y="1766122"/>
            <a:ext cx="8406856" cy="38100"/>
          </a:xfrm>
          <a:prstGeom prst="line">
            <a:avLst/>
          </a:prstGeom>
          <a:ln w="76200" cap="flat">
            <a:solidFill>
              <a:srgbClr val="0D6388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 dirty="0"/>
          </a:p>
        </p:txBody>
      </p:sp>
      <p:sp>
        <p:nvSpPr>
          <p:cNvPr id="5" name="Freeform 5"/>
          <p:cNvSpPr/>
          <p:nvPr/>
        </p:nvSpPr>
        <p:spPr>
          <a:xfrm>
            <a:off x="4599741" y="4872611"/>
            <a:ext cx="9088519" cy="4641549"/>
          </a:xfrm>
          <a:custGeom>
            <a:avLst/>
            <a:gdLst/>
            <a:ahLst/>
            <a:cxnLst/>
            <a:rect l="l" t="t" r="r" b="b"/>
            <a:pathLst>
              <a:path w="9088519" h="4641549">
                <a:moveTo>
                  <a:pt x="0" y="0"/>
                </a:moveTo>
                <a:lnTo>
                  <a:pt x="9088518" y="0"/>
                </a:lnTo>
                <a:lnTo>
                  <a:pt x="9088518" y="4641549"/>
                </a:lnTo>
                <a:lnTo>
                  <a:pt x="0" y="46415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97" r="-649" b="-297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6" name="TextBox 6"/>
          <p:cNvSpPr txBox="1"/>
          <p:nvPr/>
        </p:nvSpPr>
        <p:spPr>
          <a:xfrm>
            <a:off x="1028700" y="2696592"/>
            <a:ext cx="15841640" cy="1581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  <a:spcBef>
                <a:spcPct val="0"/>
              </a:spcBef>
            </a:pPr>
            <a:r>
              <a:rPr lang="en-US" sz="4500" dirty="0">
                <a:solidFill>
                  <a:srgbClr val="000000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VAE encodes high-dimensional data into a compact latent representation, reducing computational costs while preserving essential features.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63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365520" y="299672"/>
            <a:ext cx="17614110" cy="9611456"/>
          </a:xfrm>
          <a:prstGeom prst="rect">
            <a:avLst/>
          </a:prstGeom>
          <a:solidFill>
            <a:srgbClr val="FAFAFA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3" name="TextBox 3"/>
          <p:cNvSpPr txBox="1"/>
          <p:nvPr/>
        </p:nvSpPr>
        <p:spPr>
          <a:xfrm>
            <a:off x="5204477" y="515172"/>
            <a:ext cx="8667578" cy="12128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 dirty="0">
                <a:solidFill>
                  <a:srgbClr val="000000"/>
                </a:solidFill>
                <a:latin typeface="Ahkio Light"/>
                <a:ea typeface="Ahkio Light"/>
                <a:cs typeface="Ahkio Light"/>
                <a:sym typeface="Ahkio Light"/>
              </a:rPr>
              <a:t>Diffusion</a:t>
            </a:r>
          </a:p>
        </p:txBody>
      </p:sp>
      <p:sp>
        <p:nvSpPr>
          <p:cNvPr id="4" name="AutoShape 4"/>
          <p:cNvSpPr/>
          <p:nvPr/>
        </p:nvSpPr>
        <p:spPr>
          <a:xfrm>
            <a:off x="7709557" y="1766122"/>
            <a:ext cx="3657418" cy="0"/>
          </a:xfrm>
          <a:prstGeom prst="line">
            <a:avLst/>
          </a:prstGeom>
          <a:ln w="76200" cap="flat">
            <a:solidFill>
              <a:srgbClr val="06709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 dirty="0"/>
          </a:p>
        </p:txBody>
      </p:sp>
      <p:sp>
        <p:nvSpPr>
          <p:cNvPr id="5" name="Freeform 5"/>
          <p:cNvSpPr/>
          <p:nvPr/>
        </p:nvSpPr>
        <p:spPr>
          <a:xfrm>
            <a:off x="931028" y="3500885"/>
            <a:ext cx="16086926" cy="4785861"/>
          </a:xfrm>
          <a:custGeom>
            <a:avLst/>
            <a:gdLst/>
            <a:ahLst/>
            <a:cxnLst/>
            <a:rect l="l" t="t" r="r" b="b"/>
            <a:pathLst>
              <a:path w="16086926" h="4785861">
                <a:moveTo>
                  <a:pt x="0" y="0"/>
                </a:moveTo>
                <a:lnTo>
                  <a:pt x="16086926" y="0"/>
                </a:lnTo>
                <a:lnTo>
                  <a:pt x="16086926" y="4785860"/>
                </a:lnTo>
                <a:lnTo>
                  <a:pt x="0" y="47858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6" name="TextBox 6"/>
          <p:cNvSpPr txBox="1"/>
          <p:nvPr/>
        </p:nvSpPr>
        <p:spPr>
          <a:xfrm>
            <a:off x="542925" y="7877135"/>
            <a:ext cx="17259300" cy="1581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99"/>
              </a:lnSpc>
            </a:pPr>
            <a:r>
              <a:rPr lang="en-US" sz="4500" dirty="0">
                <a:solidFill>
                  <a:srgbClr val="000000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Forward Process: Gradually add noise to an image until it becomes pure noise</a:t>
            </a:r>
          </a:p>
          <a:p>
            <a:pPr algn="l">
              <a:lnSpc>
                <a:spcPts val="6299"/>
              </a:lnSpc>
              <a:spcBef>
                <a:spcPct val="0"/>
              </a:spcBef>
            </a:pPr>
            <a:r>
              <a:rPr lang="en-US" sz="4500" dirty="0">
                <a:solidFill>
                  <a:srgbClr val="000000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Reverse Process: Train a model to denoise step-by-step, reconstructing the original image.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42925" y="2129285"/>
            <a:ext cx="17099498" cy="1581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  <a:spcBef>
                <a:spcPct val="0"/>
              </a:spcBef>
            </a:pPr>
            <a:r>
              <a:rPr lang="en-US" sz="4500" dirty="0">
                <a:solidFill>
                  <a:srgbClr val="000000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Diffusion models are generative models that produce realistic outputs, especially in image generation, by using a step-by-step noise removal process.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63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365520" y="299672"/>
            <a:ext cx="17614110" cy="9611456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3" name="AutoShape 3"/>
          <p:cNvSpPr/>
          <p:nvPr/>
        </p:nvSpPr>
        <p:spPr>
          <a:xfrm>
            <a:off x="6167449" y="1870897"/>
            <a:ext cx="6200751" cy="0"/>
          </a:xfrm>
          <a:prstGeom prst="line">
            <a:avLst/>
          </a:prstGeom>
          <a:ln w="76200" cap="flat">
            <a:solidFill>
              <a:srgbClr val="0D6388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 dirty="0"/>
          </a:p>
        </p:txBody>
      </p:sp>
      <p:sp>
        <p:nvSpPr>
          <p:cNvPr id="4" name="TextBox 4"/>
          <p:cNvSpPr txBox="1"/>
          <p:nvPr/>
        </p:nvSpPr>
        <p:spPr>
          <a:xfrm>
            <a:off x="5204477" y="515172"/>
            <a:ext cx="8667578" cy="12128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 dirty="0">
                <a:solidFill>
                  <a:srgbClr val="000000"/>
                </a:solidFill>
                <a:latin typeface="Ahkio Light"/>
                <a:ea typeface="Ahkio Light"/>
                <a:cs typeface="Ahkio Light"/>
                <a:sym typeface="Ahkio Light"/>
              </a:rPr>
              <a:t>UNet (Denoising phase )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81090" y="4267200"/>
            <a:ext cx="7597569" cy="15455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160"/>
              </a:lnSpc>
              <a:spcBef>
                <a:spcPct val="0"/>
              </a:spcBef>
            </a:pPr>
            <a:r>
              <a:rPr lang="en-US" sz="4400" dirty="0">
                <a:solidFill>
                  <a:srgbClr val="000000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U-Net: The Noise-Predicting Workhorse</a:t>
            </a:r>
          </a:p>
          <a:p>
            <a:pPr algn="l">
              <a:lnSpc>
                <a:spcPts val="6160"/>
              </a:lnSpc>
              <a:spcBef>
                <a:spcPct val="0"/>
              </a:spcBef>
            </a:pPr>
            <a:r>
              <a:rPr lang="en-US" sz="4400" dirty="0">
                <a:solidFill>
                  <a:srgbClr val="000000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Predicts noise ε at each denoising step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8002905" y="2743388"/>
            <a:ext cx="9889807" cy="6160752"/>
            <a:chOff x="0" y="0"/>
            <a:chExt cx="13186410" cy="8214336"/>
          </a:xfrm>
        </p:grpSpPr>
        <p:sp>
          <p:nvSpPr>
            <p:cNvPr id="7" name="Freeform 7"/>
            <p:cNvSpPr/>
            <p:nvPr/>
          </p:nvSpPr>
          <p:spPr>
            <a:xfrm>
              <a:off x="256163" y="0"/>
              <a:ext cx="12882262" cy="8214336"/>
            </a:xfrm>
            <a:custGeom>
              <a:avLst/>
              <a:gdLst/>
              <a:ahLst/>
              <a:cxnLst/>
              <a:rect l="l" t="t" r="r" b="b"/>
              <a:pathLst>
                <a:path w="12882262" h="8214336">
                  <a:moveTo>
                    <a:pt x="0" y="0"/>
                  </a:moveTo>
                  <a:lnTo>
                    <a:pt x="12882262" y="0"/>
                  </a:lnTo>
                  <a:lnTo>
                    <a:pt x="12882262" y="8214336"/>
                  </a:lnTo>
                  <a:lnTo>
                    <a:pt x="0" y="82143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US" dirty="0"/>
            </a:p>
          </p:txBody>
        </p:sp>
        <p:grpSp>
          <p:nvGrpSpPr>
            <p:cNvPr id="8" name="Group 8"/>
            <p:cNvGrpSpPr/>
            <p:nvPr/>
          </p:nvGrpSpPr>
          <p:grpSpPr>
            <a:xfrm>
              <a:off x="11101070" y="1709169"/>
              <a:ext cx="2071370" cy="613410"/>
              <a:chOff x="0" y="0"/>
              <a:chExt cx="2071370" cy="61341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50800" y="46990"/>
                <a:ext cx="1968500" cy="515620"/>
              </a:xfrm>
              <a:custGeom>
                <a:avLst/>
                <a:gdLst/>
                <a:ahLst/>
                <a:cxnLst/>
                <a:rect l="l" t="t" r="r" b="b"/>
                <a:pathLst>
                  <a:path w="1968500" h="515620">
                    <a:moveTo>
                      <a:pt x="0" y="271780"/>
                    </a:moveTo>
                    <a:cubicBezTo>
                      <a:pt x="0" y="271780"/>
                      <a:pt x="1270" y="265430"/>
                      <a:pt x="2540" y="261620"/>
                    </a:cubicBezTo>
                    <a:cubicBezTo>
                      <a:pt x="3810" y="257810"/>
                      <a:pt x="5080" y="251460"/>
                      <a:pt x="5080" y="251460"/>
                    </a:cubicBezTo>
                    <a:cubicBezTo>
                      <a:pt x="5080" y="251460"/>
                      <a:pt x="8890" y="245110"/>
                      <a:pt x="10160" y="241300"/>
                    </a:cubicBezTo>
                    <a:cubicBezTo>
                      <a:pt x="11430" y="238760"/>
                      <a:pt x="15240" y="232410"/>
                      <a:pt x="15240" y="232410"/>
                    </a:cubicBezTo>
                    <a:cubicBezTo>
                      <a:pt x="15240" y="232410"/>
                      <a:pt x="20320" y="227330"/>
                      <a:pt x="22860" y="224790"/>
                    </a:cubicBezTo>
                    <a:cubicBezTo>
                      <a:pt x="24130" y="222250"/>
                      <a:pt x="29210" y="217170"/>
                      <a:pt x="29210" y="215900"/>
                    </a:cubicBezTo>
                    <a:cubicBezTo>
                      <a:pt x="29210" y="215900"/>
                      <a:pt x="31750" y="215900"/>
                      <a:pt x="33020" y="213360"/>
                    </a:cubicBezTo>
                    <a:cubicBezTo>
                      <a:pt x="35560" y="210820"/>
                      <a:pt x="34290" y="199390"/>
                      <a:pt x="41910" y="193040"/>
                    </a:cubicBezTo>
                    <a:cubicBezTo>
                      <a:pt x="55880" y="177800"/>
                      <a:pt x="105410" y="163830"/>
                      <a:pt x="134620" y="149860"/>
                    </a:cubicBezTo>
                    <a:cubicBezTo>
                      <a:pt x="162560" y="135890"/>
                      <a:pt x="186690" y="118110"/>
                      <a:pt x="215900" y="109220"/>
                    </a:cubicBezTo>
                    <a:cubicBezTo>
                      <a:pt x="246380" y="100330"/>
                      <a:pt x="281940" y="100330"/>
                      <a:pt x="313690" y="99060"/>
                    </a:cubicBezTo>
                    <a:cubicBezTo>
                      <a:pt x="345440" y="96520"/>
                      <a:pt x="375920" y="97790"/>
                      <a:pt x="407670" y="97790"/>
                    </a:cubicBezTo>
                    <a:cubicBezTo>
                      <a:pt x="441960" y="99060"/>
                      <a:pt x="480060" y="99060"/>
                      <a:pt x="513080" y="99060"/>
                    </a:cubicBezTo>
                    <a:cubicBezTo>
                      <a:pt x="541020" y="99060"/>
                      <a:pt x="563880" y="97790"/>
                      <a:pt x="590550" y="99060"/>
                    </a:cubicBezTo>
                    <a:cubicBezTo>
                      <a:pt x="619760" y="102870"/>
                      <a:pt x="673100" y="116840"/>
                      <a:pt x="680720" y="115570"/>
                    </a:cubicBezTo>
                    <a:cubicBezTo>
                      <a:pt x="680720" y="115570"/>
                      <a:pt x="681990" y="115570"/>
                      <a:pt x="681990" y="115570"/>
                    </a:cubicBezTo>
                    <a:cubicBezTo>
                      <a:pt x="681990" y="115570"/>
                      <a:pt x="688340" y="114300"/>
                      <a:pt x="692150" y="114300"/>
                    </a:cubicBezTo>
                    <a:cubicBezTo>
                      <a:pt x="694690" y="114300"/>
                      <a:pt x="702310" y="113030"/>
                      <a:pt x="702310" y="113030"/>
                    </a:cubicBezTo>
                    <a:cubicBezTo>
                      <a:pt x="702310" y="113030"/>
                      <a:pt x="764540" y="92710"/>
                      <a:pt x="796290" y="83820"/>
                    </a:cubicBezTo>
                    <a:cubicBezTo>
                      <a:pt x="828040" y="74930"/>
                      <a:pt x="858520" y="66040"/>
                      <a:pt x="891540" y="60960"/>
                    </a:cubicBezTo>
                    <a:cubicBezTo>
                      <a:pt x="924560" y="55880"/>
                      <a:pt x="961390" y="57150"/>
                      <a:pt x="994410" y="55880"/>
                    </a:cubicBezTo>
                    <a:cubicBezTo>
                      <a:pt x="1023620" y="54610"/>
                      <a:pt x="1049020" y="54610"/>
                      <a:pt x="1076960" y="54610"/>
                    </a:cubicBezTo>
                    <a:cubicBezTo>
                      <a:pt x="1107440" y="54610"/>
                      <a:pt x="1139190" y="59690"/>
                      <a:pt x="1169670" y="54610"/>
                    </a:cubicBezTo>
                    <a:cubicBezTo>
                      <a:pt x="1203960" y="46990"/>
                      <a:pt x="1238250" y="21590"/>
                      <a:pt x="1272540" y="13970"/>
                    </a:cubicBezTo>
                    <a:cubicBezTo>
                      <a:pt x="1303020" y="6350"/>
                      <a:pt x="1333500" y="7620"/>
                      <a:pt x="1362710" y="6350"/>
                    </a:cubicBezTo>
                    <a:cubicBezTo>
                      <a:pt x="1390650" y="5080"/>
                      <a:pt x="1416050" y="5080"/>
                      <a:pt x="1443990" y="5080"/>
                    </a:cubicBezTo>
                    <a:cubicBezTo>
                      <a:pt x="1474470" y="5080"/>
                      <a:pt x="1508760" y="5080"/>
                      <a:pt x="1540510" y="3810"/>
                    </a:cubicBezTo>
                    <a:cubicBezTo>
                      <a:pt x="1573530" y="3810"/>
                      <a:pt x="1605280" y="0"/>
                      <a:pt x="1637030" y="3810"/>
                    </a:cubicBezTo>
                    <a:cubicBezTo>
                      <a:pt x="1668780" y="7620"/>
                      <a:pt x="1709420" y="24130"/>
                      <a:pt x="1729740" y="24130"/>
                    </a:cubicBezTo>
                    <a:cubicBezTo>
                      <a:pt x="1741170" y="24130"/>
                      <a:pt x="1744980" y="13970"/>
                      <a:pt x="1755140" y="17780"/>
                    </a:cubicBezTo>
                    <a:cubicBezTo>
                      <a:pt x="1775460" y="22860"/>
                      <a:pt x="1809750" y="69850"/>
                      <a:pt x="1833880" y="97790"/>
                    </a:cubicBezTo>
                    <a:cubicBezTo>
                      <a:pt x="1856740" y="124460"/>
                      <a:pt x="1877060" y="151130"/>
                      <a:pt x="1894840" y="181610"/>
                    </a:cubicBezTo>
                    <a:cubicBezTo>
                      <a:pt x="1912620" y="210820"/>
                      <a:pt x="1924050" y="255270"/>
                      <a:pt x="1938020" y="274320"/>
                    </a:cubicBezTo>
                    <a:cubicBezTo>
                      <a:pt x="1946910" y="285750"/>
                      <a:pt x="1964690" y="295910"/>
                      <a:pt x="1964690" y="295910"/>
                    </a:cubicBezTo>
                    <a:cubicBezTo>
                      <a:pt x="1964690" y="295910"/>
                      <a:pt x="1965960" y="303530"/>
                      <a:pt x="1967230" y="306070"/>
                    </a:cubicBezTo>
                    <a:cubicBezTo>
                      <a:pt x="1967230" y="309880"/>
                      <a:pt x="1968500" y="316230"/>
                      <a:pt x="1968500" y="317500"/>
                    </a:cubicBezTo>
                    <a:cubicBezTo>
                      <a:pt x="1968500" y="317500"/>
                      <a:pt x="1968500" y="323850"/>
                      <a:pt x="1968500" y="327660"/>
                    </a:cubicBezTo>
                    <a:cubicBezTo>
                      <a:pt x="1968500" y="330200"/>
                      <a:pt x="1967230" y="337820"/>
                      <a:pt x="1967230" y="337820"/>
                    </a:cubicBezTo>
                    <a:cubicBezTo>
                      <a:pt x="1967230" y="337820"/>
                      <a:pt x="1965960" y="344170"/>
                      <a:pt x="1964690" y="347980"/>
                    </a:cubicBezTo>
                    <a:cubicBezTo>
                      <a:pt x="1963420" y="350520"/>
                      <a:pt x="1962150" y="358140"/>
                      <a:pt x="1962150" y="358140"/>
                    </a:cubicBezTo>
                    <a:cubicBezTo>
                      <a:pt x="1962150" y="358140"/>
                      <a:pt x="1958340" y="363220"/>
                      <a:pt x="1955800" y="367030"/>
                    </a:cubicBezTo>
                    <a:cubicBezTo>
                      <a:pt x="1954530" y="369570"/>
                      <a:pt x="1950720" y="375920"/>
                      <a:pt x="1950720" y="375920"/>
                    </a:cubicBezTo>
                    <a:cubicBezTo>
                      <a:pt x="1950720" y="375920"/>
                      <a:pt x="1945640" y="381000"/>
                      <a:pt x="1943100" y="383540"/>
                    </a:cubicBezTo>
                    <a:cubicBezTo>
                      <a:pt x="1940560" y="386080"/>
                      <a:pt x="1936750" y="391160"/>
                      <a:pt x="1936750" y="391160"/>
                    </a:cubicBezTo>
                    <a:cubicBezTo>
                      <a:pt x="1936750" y="391160"/>
                      <a:pt x="1930400" y="394970"/>
                      <a:pt x="1927860" y="396240"/>
                    </a:cubicBezTo>
                    <a:cubicBezTo>
                      <a:pt x="1924050" y="397510"/>
                      <a:pt x="1918970" y="401320"/>
                      <a:pt x="1918970" y="401320"/>
                    </a:cubicBezTo>
                    <a:cubicBezTo>
                      <a:pt x="1917700" y="401320"/>
                      <a:pt x="1911350" y="403860"/>
                      <a:pt x="1908810" y="405130"/>
                    </a:cubicBezTo>
                    <a:cubicBezTo>
                      <a:pt x="1905000" y="406400"/>
                      <a:pt x="1898650" y="407670"/>
                      <a:pt x="1898650" y="407670"/>
                    </a:cubicBezTo>
                    <a:cubicBezTo>
                      <a:pt x="1898650" y="407670"/>
                      <a:pt x="1891030" y="406400"/>
                      <a:pt x="1889760" y="408940"/>
                    </a:cubicBezTo>
                    <a:cubicBezTo>
                      <a:pt x="1888490" y="410210"/>
                      <a:pt x="1892300" y="414020"/>
                      <a:pt x="1889760" y="419100"/>
                    </a:cubicBezTo>
                    <a:cubicBezTo>
                      <a:pt x="1882140" y="433070"/>
                      <a:pt x="1821180" y="471170"/>
                      <a:pt x="1788160" y="486410"/>
                    </a:cubicBezTo>
                    <a:cubicBezTo>
                      <a:pt x="1760220" y="500380"/>
                      <a:pt x="1731010" y="508000"/>
                      <a:pt x="1706880" y="511810"/>
                    </a:cubicBezTo>
                    <a:cubicBezTo>
                      <a:pt x="1689100" y="515620"/>
                      <a:pt x="1668780" y="515620"/>
                      <a:pt x="1658620" y="514350"/>
                    </a:cubicBezTo>
                    <a:cubicBezTo>
                      <a:pt x="1654810" y="514350"/>
                      <a:pt x="1652270" y="514350"/>
                      <a:pt x="1649730" y="513080"/>
                    </a:cubicBezTo>
                    <a:cubicBezTo>
                      <a:pt x="1645920" y="513080"/>
                      <a:pt x="1642110" y="514350"/>
                      <a:pt x="1639570" y="513080"/>
                    </a:cubicBezTo>
                    <a:cubicBezTo>
                      <a:pt x="1638300" y="513080"/>
                      <a:pt x="1637030" y="511810"/>
                      <a:pt x="1635760" y="511810"/>
                    </a:cubicBezTo>
                    <a:cubicBezTo>
                      <a:pt x="1634490" y="511810"/>
                      <a:pt x="1631950" y="511810"/>
                      <a:pt x="1630680" y="511810"/>
                    </a:cubicBezTo>
                    <a:cubicBezTo>
                      <a:pt x="1628140" y="510540"/>
                      <a:pt x="1625600" y="509270"/>
                      <a:pt x="1621790" y="508000"/>
                    </a:cubicBezTo>
                    <a:cubicBezTo>
                      <a:pt x="1619250" y="506730"/>
                      <a:pt x="1615440" y="505460"/>
                      <a:pt x="1612900" y="504190"/>
                    </a:cubicBezTo>
                    <a:cubicBezTo>
                      <a:pt x="1611630" y="502920"/>
                      <a:pt x="1610360" y="501650"/>
                      <a:pt x="1609090" y="501650"/>
                    </a:cubicBezTo>
                    <a:cubicBezTo>
                      <a:pt x="1607820" y="500380"/>
                      <a:pt x="1606550" y="500380"/>
                      <a:pt x="1605280" y="499110"/>
                    </a:cubicBezTo>
                    <a:cubicBezTo>
                      <a:pt x="1602740" y="497840"/>
                      <a:pt x="1600200" y="495300"/>
                      <a:pt x="1597660" y="492760"/>
                    </a:cubicBezTo>
                    <a:cubicBezTo>
                      <a:pt x="1595120" y="490220"/>
                      <a:pt x="1592580" y="488950"/>
                      <a:pt x="1590040" y="486410"/>
                    </a:cubicBezTo>
                    <a:cubicBezTo>
                      <a:pt x="1588770" y="485140"/>
                      <a:pt x="1588770" y="483870"/>
                      <a:pt x="1587500" y="482600"/>
                    </a:cubicBezTo>
                    <a:cubicBezTo>
                      <a:pt x="1586230" y="481330"/>
                      <a:pt x="1584960" y="481330"/>
                      <a:pt x="1583690" y="480060"/>
                    </a:cubicBezTo>
                    <a:cubicBezTo>
                      <a:pt x="1582420" y="477520"/>
                      <a:pt x="1581150" y="473710"/>
                      <a:pt x="1579880" y="471170"/>
                    </a:cubicBezTo>
                    <a:cubicBezTo>
                      <a:pt x="1578610" y="468630"/>
                      <a:pt x="1576070" y="466090"/>
                      <a:pt x="1574800" y="463550"/>
                    </a:cubicBezTo>
                    <a:cubicBezTo>
                      <a:pt x="1573530" y="461010"/>
                      <a:pt x="1573530" y="459740"/>
                      <a:pt x="1573530" y="458470"/>
                    </a:cubicBezTo>
                    <a:cubicBezTo>
                      <a:pt x="1572260" y="457200"/>
                      <a:pt x="1570990" y="455930"/>
                      <a:pt x="1570990" y="454660"/>
                    </a:cubicBezTo>
                    <a:cubicBezTo>
                      <a:pt x="1569720" y="452120"/>
                      <a:pt x="1569720" y="448310"/>
                      <a:pt x="1569720" y="444500"/>
                    </a:cubicBezTo>
                    <a:cubicBezTo>
                      <a:pt x="1568450" y="441960"/>
                      <a:pt x="1567180" y="438150"/>
                      <a:pt x="1567180" y="435610"/>
                    </a:cubicBezTo>
                    <a:cubicBezTo>
                      <a:pt x="1567180" y="434340"/>
                      <a:pt x="1567180" y="433070"/>
                      <a:pt x="1567180" y="430530"/>
                    </a:cubicBezTo>
                    <a:cubicBezTo>
                      <a:pt x="1567180" y="429260"/>
                      <a:pt x="1565910" y="427990"/>
                      <a:pt x="1565910" y="426720"/>
                    </a:cubicBezTo>
                    <a:cubicBezTo>
                      <a:pt x="1565910" y="422910"/>
                      <a:pt x="1568450" y="419100"/>
                      <a:pt x="1568450" y="416560"/>
                    </a:cubicBezTo>
                    <a:cubicBezTo>
                      <a:pt x="1568450" y="415290"/>
                      <a:pt x="1568450" y="415290"/>
                      <a:pt x="1568450" y="415290"/>
                    </a:cubicBezTo>
                    <a:cubicBezTo>
                      <a:pt x="1565910" y="412750"/>
                      <a:pt x="1546860" y="415290"/>
                      <a:pt x="1532890" y="414020"/>
                    </a:cubicBezTo>
                    <a:cubicBezTo>
                      <a:pt x="1513840" y="411480"/>
                      <a:pt x="1490980" y="396240"/>
                      <a:pt x="1466850" y="396240"/>
                    </a:cubicBezTo>
                    <a:cubicBezTo>
                      <a:pt x="1438910" y="396240"/>
                      <a:pt x="1405890" y="415290"/>
                      <a:pt x="1375410" y="420370"/>
                    </a:cubicBezTo>
                    <a:cubicBezTo>
                      <a:pt x="1346200" y="426720"/>
                      <a:pt x="1318260" y="426720"/>
                      <a:pt x="1287780" y="431800"/>
                    </a:cubicBezTo>
                    <a:cubicBezTo>
                      <a:pt x="1257300" y="435610"/>
                      <a:pt x="1224280" y="441960"/>
                      <a:pt x="1191260" y="445770"/>
                    </a:cubicBezTo>
                    <a:cubicBezTo>
                      <a:pt x="1156970" y="449580"/>
                      <a:pt x="1121410" y="450850"/>
                      <a:pt x="1084580" y="452120"/>
                    </a:cubicBezTo>
                    <a:cubicBezTo>
                      <a:pt x="1047750" y="453390"/>
                      <a:pt x="1008380" y="453390"/>
                      <a:pt x="970280" y="453390"/>
                    </a:cubicBezTo>
                    <a:cubicBezTo>
                      <a:pt x="932180" y="453390"/>
                      <a:pt x="887730" y="452120"/>
                      <a:pt x="853440" y="452120"/>
                    </a:cubicBezTo>
                    <a:cubicBezTo>
                      <a:pt x="824230" y="452120"/>
                      <a:pt x="802640" y="453390"/>
                      <a:pt x="775970" y="453390"/>
                    </a:cubicBezTo>
                    <a:cubicBezTo>
                      <a:pt x="744220" y="453390"/>
                      <a:pt x="707390" y="454660"/>
                      <a:pt x="675640" y="454660"/>
                    </a:cubicBezTo>
                    <a:cubicBezTo>
                      <a:pt x="646430" y="454660"/>
                      <a:pt x="622300" y="458470"/>
                      <a:pt x="593090" y="455930"/>
                    </a:cubicBezTo>
                    <a:cubicBezTo>
                      <a:pt x="561340" y="453390"/>
                      <a:pt x="524510" y="440690"/>
                      <a:pt x="491490" y="436880"/>
                    </a:cubicBezTo>
                    <a:cubicBezTo>
                      <a:pt x="461010" y="433070"/>
                      <a:pt x="430530" y="435610"/>
                      <a:pt x="398780" y="435610"/>
                    </a:cubicBezTo>
                    <a:cubicBezTo>
                      <a:pt x="368300" y="435610"/>
                      <a:pt x="335280" y="439420"/>
                      <a:pt x="306070" y="436880"/>
                    </a:cubicBezTo>
                    <a:cubicBezTo>
                      <a:pt x="279400" y="434340"/>
                      <a:pt x="255270" y="433070"/>
                      <a:pt x="229870" y="424180"/>
                    </a:cubicBezTo>
                    <a:cubicBezTo>
                      <a:pt x="200660" y="412750"/>
                      <a:pt x="165100" y="377190"/>
                      <a:pt x="143510" y="370840"/>
                    </a:cubicBezTo>
                    <a:cubicBezTo>
                      <a:pt x="130810" y="367030"/>
                      <a:pt x="121920" y="370840"/>
                      <a:pt x="111760" y="370840"/>
                    </a:cubicBezTo>
                    <a:cubicBezTo>
                      <a:pt x="102870" y="370840"/>
                      <a:pt x="87630" y="370840"/>
                      <a:pt x="87630" y="370840"/>
                    </a:cubicBezTo>
                    <a:cubicBezTo>
                      <a:pt x="87630" y="370840"/>
                      <a:pt x="81280" y="369570"/>
                      <a:pt x="77470" y="369570"/>
                    </a:cubicBezTo>
                    <a:cubicBezTo>
                      <a:pt x="73660" y="369570"/>
                      <a:pt x="67310" y="368300"/>
                      <a:pt x="67310" y="368300"/>
                    </a:cubicBezTo>
                    <a:cubicBezTo>
                      <a:pt x="66040" y="368300"/>
                      <a:pt x="59690" y="365760"/>
                      <a:pt x="57150" y="364490"/>
                    </a:cubicBezTo>
                    <a:cubicBezTo>
                      <a:pt x="53340" y="363220"/>
                      <a:pt x="46990" y="360680"/>
                      <a:pt x="46990" y="360680"/>
                    </a:cubicBezTo>
                    <a:cubicBezTo>
                      <a:pt x="46990" y="360680"/>
                      <a:pt x="40640" y="356870"/>
                      <a:pt x="38100" y="354330"/>
                    </a:cubicBezTo>
                    <a:cubicBezTo>
                      <a:pt x="35560" y="353060"/>
                      <a:pt x="29210" y="349250"/>
                      <a:pt x="29210" y="349250"/>
                    </a:cubicBezTo>
                    <a:cubicBezTo>
                      <a:pt x="29210" y="347980"/>
                      <a:pt x="24130" y="342900"/>
                      <a:pt x="22860" y="340360"/>
                    </a:cubicBezTo>
                    <a:cubicBezTo>
                      <a:pt x="20320" y="337820"/>
                      <a:pt x="15240" y="332740"/>
                      <a:pt x="15240" y="332740"/>
                    </a:cubicBezTo>
                    <a:cubicBezTo>
                      <a:pt x="15240" y="332740"/>
                      <a:pt x="11430" y="326390"/>
                      <a:pt x="10160" y="323850"/>
                    </a:cubicBezTo>
                    <a:cubicBezTo>
                      <a:pt x="8890" y="320040"/>
                      <a:pt x="5080" y="313690"/>
                      <a:pt x="5080" y="313690"/>
                    </a:cubicBezTo>
                    <a:cubicBezTo>
                      <a:pt x="5080" y="313690"/>
                      <a:pt x="3810" y="307340"/>
                      <a:pt x="2540" y="303530"/>
                    </a:cubicBezTo>
                    <a:cubicBezTo>
                      <a:pt x="1270" y="299720"/>
                      <a:pt x="0" y="293370"/>
                      <a:pt x="0" y="293370"/>
                    </a:cubicBezTo>
                    <a:cubicBezTo>
                      <a:pt x="0" y="293370"/>
                      <a:pt x="0" y="285750"/>
                      <a:pt x="0" y="281940"/>
                    </a:cubicBezTo>
                    <a:cubicBezTo>
                      <a:pt x="0" y="279400"/>
                      <a:pt x="0" y="271780"/>
                      <a:pt x="0" y="271780"/>
                    </a:cubicBezTo>
                  </a:path>
                </a:pathLst>
              </a:custGeom>
              <a:solidFill>
                <a:srgbClr val="FFFFFF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US" dirty="0"/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>
              <a:off x="11271250" y="1672339"/>
              <a:ext cx="1915160" cy="1008380"/>
              <a:chOff x="0" y="0"/>
              <a:chExt cx="1915160" cy="100838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50800" y="50800"/>
                <a:ext cx="1817370" cy="909320"/>
              </a:xfrm>
              <a:custGeom>
                <a:avLst/>
                <a:gdLst/>
                <a:ahLst/>
                <a:cxnLst/>
                <a:rect l="l" t="t" r="r" b="b"/>
                <a:pathLst>
                  <a:path w="1817370" h="909320">
                    <a:moveTo>
                      <a:pt x="0" y="483870"/>
                    </a:moveTo>
                    <a:cubicBezTo>
                      <a:pt x="133350" y="478790"/>
                      <a:pt x="138430" y="490220"/>
                      <a:pt x="149860" y="492760"/>
                    </a:cubicBezTo>
                    <a:cubicBezTo>
                      <a:pt x="160020" y="496570"/>
                      <a:pt x="168910" y="495300"/>
                      <a:pt x="182880" y="496570"/>
                    </a:cubicBezTo>
                    <a:cubicBezTo>
                      <a:pt x="205740" y="496570"/>
                      <a:pt x="246380" y="496570"/>
                      <a:pt x="270510" y="496570"/>
                    </a:cubicBezTo>
                    <a:cubicBezTo>
                      <a:pt x="289560" y="496570"/>
                      <a:pt x="303530" y="500380"/>
                      <a:pt x="318770" y="495300"/>
                    </a:cubicBezTo>
                    <a:cubicBezTo>
                      <a:pt x="337820" y="487680"/>
                      <a:pt x="349250" y="461010"/>
                      <a:pt x="372110" y="452120"/>
                    </a:cubicBezTo>
                    <a:cubicBezTo>
                      <a:pt x="398780" y="441960"/>
                      <a:pt x="443230" y="445770"/>
                      <a:pt x="471170" y="447040"/>
                    </a:cubicBezTo>
                    <a:cubicBezTo>
                      <a:pt x="492760" y="447040"/>
                      <a:pt x="515620" y="454660"/>
                      <a:pt x="525780" y="453390"/>
                    </a:cubicBezTo>
                    <a:cubicBezTo>
                      <a:pt x="530860" y="453390"/>
                      <a:pt x="530860" y="449580"/>
                      <a:pt x="537210" y="448310"/>
                    </a:cubicBezTo>
                    <a:cubicBezTo>
                      <a:pt x="552450" y="445770"/>
                      <a:pt x="599440" y="449580"/>
                      <a:pt x="629920" y="445770"/>
                    </a:cubicBezTo>
                    <a:cubicBezTo>
                      <a:pt x="659130" y="441960"/>
                      <a:pt x="687070" y="429260"/>
                      <a:pt x="718820" y="425450"/>
                    </a:cubicBezTo>
                    <a:cubicBezTo>
                      <a:pt x="754380" y="421640"/>
                      <a:pt x="795020" y="426720"/>
                      <a:pt x="829310" y="426720"/>
                    </a:cubicBezTo>
                    <a:cubicBezTo>
                      <a:pt x="861060" y="426720"/>
                      <a:pt x="889000" y="429260"/>
                      <a:pt x="918210" y="425450"/>
                    </a:cubicBezTo>
                    <a:cubicBezTo>
                      <a:pt x="949960" y="421640"/>
                      <a:pt x="980440" y="408940"/>
                      <a:pt x="1010920" y="403860"/>
                    </a:cubicBezTo>
                    <a:cubicBezTo>
                      <a:pt x="1040130" y="398780"/>
                      <a:pt x="1066800" y="401320"/>
                      <a:pt x="1094740" y="397510"/>
                    </a:cubicBezTo>
                    <a:cubicBezTo>
                      <a:pt x="1125220" y="393700"/>
                      <a:pt x="1155700" y="384810"/>
                      <a:pt x="1184910" y="382270"/>
                    </a:cubicBezTo>
                    <a:cubicBezTo>
                      <a:pt x="1214120" y="379730"/>
                      <a:pt x="1250950" y="381000"/>
                      <a:pt x="1268730" y="381000"/>
                    </a:cubicBezTo>
                    <a:cubicBezTo>
                      <a:pt x="1277620" y="382270"/>
                      <a:pt x="1281430" y="382270"/>
                      <a:pt x="1287780" y="383540"/>
                    </a:cubicBezTo>
                    <a:cubicBezTo>
                      <a:pt x="1292860" y="384810"/>
                      <a:pt x="1299210" y="387350"/>
                      <a:pt x="1304290" y="389890"/>
                    </a:cubicBezTo>
                    <a:cubicBezTo>
                      <a:pt x="1310640" y="393700"/>
                      <a:pt x="1315720" y="397510"/>
                      <a:pt x="1320800" y="401320"/>
                    </a:cubicBezTo>
                    <a:cubicBezTo>
                      <a:pt x="1324610" y="405130"/>
                      <a:pt x="1329690" y="411480"/>
                      <a:pt x="1332230" y="415290"/>
                    </a:cubicBezTo>
                    <a:cubicBezTo>
                      <a:pt x="1334770" y="417830"/>
                      <a:pt x="1333500" y="421640"/>
                      <a:pt x="1336040" y="421640"/>
                    </a:cubicBezTo>
                    <a:cubicBezTo>
                      <a:pt x="1344930" y="424180"/>
                      <a:pt x="1397000" y="392430"/>
                      <a:pt x="1410970" y="369570"/>
                    </a:cubicBezTo>
                    <a:cubicBezTo>
                      <a:pt x="1424940" y="346710"/>
                      <a:pt x="1419860" y="316230"/>
                      <a:pt x="1424940" y="284480"/>
                    </a:cubicBezTo>
                    <a:cubicBezTo>
                      <a:pt x="1428750" y="247650"/>
                      <a:pt x="1419860" y="194310"/>
                      <a:pt x="1437640" y="161290"/>
                    </a:cubicBezTo>
                    <a:cubicBezTo>
                      <a:pt x="1454150" y="130810"/>
                      <a:pt x="1503680" y="95250"/>
                      <a:pt x="1524000" y="91440"/>
                    </a:cubicBezTo>
                    <a:cubicBezTo>
                      <a:pt x="1532890" y="88900"/>
                      <a:pt x="1541780" y="97790"/>
                      <a:pt x="1544320" y="96520"/>
                    </a:cubicBezTo>
                    <a:cubicBezTo>
                      <a:pt x="1546860" y="93980"/>
                      <a:pt x="1544320" y="83820"/>
                      <a:pt x="1544320" y="83820"/>
                    </a:cubicBezTo>
                    <a:cubicBezTo>
                      <a:pt x="1544320" y="83820"/>
                      <a:pt x="1544320" y="77470"/>
                      <a:pt x="1545590" y="73660"/>
                    </a:cubicBezTo>
                    <a:cubicBezTo>
                      <a:pt x="1545590" y="69850"/>
                      <a:pt x="1546860" y="63500"/>
                      <a:pt x="1546860" y="63500"/>
                    </a:cubicBezTo>
                    <a:cubicBezTo>
                      <a:pt x="1546860" y="63500"/>
                      <a:pt x="1549400" y="57150"/>
                      <a:pt x="1550670" y="53340"/>
                    </a:cubicBezTo>
                    <a:cubicBezTo>
                      <a:pt x="1551940" y="50800"/>
                      <a:pt x="1553210" y="44450"/>
                      <a:pt x="1553210" y="44450"/>
                    </a:cubicBezTo>
                    <a:cubicBezTo>
                      <a:pt x="1554480" y="44450"/>
                      <a:pt x="1558290" y="39370"/>
                      <a:pt x="1559560" y="35560"/>
                    </a:cubicBezTo>
                    <a:cubicBezTo>
                      <a:pt x="1562100" y="33020"/>
                      <a:pt x="1565910" y="27940"/>
                      <a:pt x="1565910" y="27940"/>
                    </a:cubicBezTo>
                    <a:cubicBezTo>
                      <a:pt x="1565910" y="27940"/>
                      <a:pt x="1570990" y="22860"/>
                      <a:pt x="1573530" y="20320"/>
                    </a:cubicBezTo>
                    <a:cubicBezTo>
                      <a:pt x="1576070" y="19050"/>
                      <a:pt x="1581150" y="13970"/>
                      <a:pt x="1581150" y="13970"/>
                    </a:cubicBezTo>
                    <a:cubicBezTo>
                      <a:pt x="1581150" y="13970"/>
                      <a:pt x="1586230" y="11430"/>
                      <a:pt x="1590040" y="8890"/>
                    </a:cubicBezTo>
                    <a:cubicBezTo>
                      <a:pt x="1592580" y="7620"/>
                      <a:pt x="1598930" y="5080"/>
                      <a:pt x="1598930" y="5080"/>
                    </a:cubicBezTo>
                    <a:cubicBezTo>
                      <a:pt x="1598930" y="5080"/>
                      <a:pt x="1605280" y="2540"/>
                      <a:pt x="1609090" y="2540"/>
                    </a:cubicBezTo>
                    <a:cubicBezTo>
                      <a:pt x="1611630" y="1270"/>
                      <a:pt x="1617980" y="0"/>
                      <a:pt x="1617980" y="0"/>
                    </a:cubicBezTo>
                    <a:cubicBezTo>
                      <a:pt x="1619250" y="0"/>
                      <a:pt x="1625600" y="0"/>
                      <a:pt x="1628140" y="0"/>
                    </a:cubicBezTo>
                    <a:cubicBezTo>
                      <a:pt x="1631950" y="0"/>
                      <a:pt x="1638300" y="0"/>
                      <a:pt x="1638300" y="0"/>
                    </a:cubicBezTo>
                    <a:cubicBezTo>
                      <a:pt x="1639570" y="0"/>
                      <a:pt x="1645920" y="1270"/>
                      <a:pt x="1648460" y="2540"/>
                    </a:cubicBezTo>
                    <a:cubicBezTo>
                      <a:pt x="1652270" y="2540"/>
                      <a:pt x="1658620" y="5080"/>
                      <a:pt x="1658620" y="5080"/>
                    </a:cubicBezTo>
                    <a:cubicBezTo>
                      <a:pt x="1658620" y="5080"/>
                      <a:pt x="1664970" y="7620"/>
                      <a:pt x="1667510" y="8890"/>
                    </a:cubicBezTo>
                    <a:cubicBezTo>
                      <a:pt x="1671320" y="11430"/>
                      <a:pt x="1676400" y="13970"/>
                      <a:pt x="1676400" y="13970"/>
                    </a:cubicBezTo>
                    <a:cubicBezTo>
                      <a:pt x="1676400" y="13970"/>
                      <a:pt x="1681480" y="19050"/>
                      <a:pt x="1684020" y="20320"/>
                    </a:cubicBezTo>
                    <a:cubicBezTo>
                      <a:pt x="1686560" y="22860"/>
                      <a:pt x="1691640" y="27940"/>
                      <a:pt x="1691640" y="27940"/>
                    </a:cubicBezTo>
                    <a:cubicBezTo>
                      <a:pt x="1691640" y="27940"/>
                      <a:pt x="1695450" y="33020"/>
                      <a:pt x="1697990" y="35560"/>
                    </a:cubicBezTo>
                    <a:cubicBezTo>
                      <a:pt x="1699260" y="39370"/>
                      <a:pt x="1703070" y="44450"/>
                      <a:pt x="1703070" y="44450"/>
                    </a:cubicBezTo>
                    <a:cubicBezTo>
                      <a:pt x="1703070" y="44450"/>
                      <a:pt x="1705610" y="50800"/>
                      <a:pt x="1706880" y="53340"/>
                    </a:cubicBezTo>
                    <a:cubicBezTo>
                      <a:pt x="1708150" y="57150"/>
                      <a:pt x="1710690" y="63500"/>
                      <a:pt x="1710690" y="63500"/>
                    </a:cubicBezTo>
                    <a:cubicBezTo>
                      <a:pt x="1710690" y="63500"/>
                      <a:pt x="1711960" y="69850"/>
                      <a:pt x="1711960" y="73660"/>
                    </a:cubicBezTo>
                    <a:cubicBezTo>
                      <a:pt x="1711960" y="77470"/>
                      <a:pt x="1713230" y="80010"/>
                      <a:pt x="1713230" y="83820"/>
                    </a:cubicBezTo>
                    <a:cubicBezTo>
                      <a:pt x="1713230" y="86360"/>
                      <a:pt x="1711960" y="92710"/>
                      <a:pt x="1713230" y="93980"/>
                    </a:cubicBezTo>
                    <a:cubicBezTo>
                      <a:pt x="1717040" y="95250"/>
                      <a:pt x="1741170" y="64770"/>
                      <a:pt x="1755140" y="67310"/>
                    </a:cubicBezTo>
                    <a:cubicBezTo>
                      <a:pt x="1775460" y="72390"/>
                      <a:pt x="1800860" y="132080"/>
                      <a:pt x="1809750" y="165100"/>
                    </a:cubicBezTo>
                    <a:cubicBezTo>
                      <a:pt x="1817370" y="193040"/>
                      <a:pt x="1812290" y="219710"/>
                      <a:pt x="1812290" y="248920"/>
                    </a:cubicBezTo>
                    <a:cubicBezTo>
                      <a:pt x="1813560" y="279400"/>
                      <a:pt x="1812290" y="316230"/>
                      <a:pt x="1812290" y="345440"/>
                    </a:cubicBezTo>
                    <a:cubicBezTo>
                      <a:pt x="1812290" y="369570"/>
                      <a:pt x="1813560" y="400050"/>
                      <a:pt x="1813560" y="411480"/>
                    </a:cubicBezTo>
                    <a:cubicBezTo>
                      <a:pt x="1812290" y="416560"/>
                      <a:pt x="1812290" y="417830"/>
                      <a:pt x="1811020" y="421640"/>
                    </a:cubicBezTo>
                    <a:cubicBezTo>
                      <a:pt x="1811020" y="424180"/>
                      <a:pt x="1811020" y="427990"/>
                      <a:pt x="1811020" y="430530"/>
                    </a:cubicBezTo>
                    <a:cubicBezTo>
                      <a:pt x="1811020" y="431800"/>
                      <a:pt x="1809750" y="433070"/>
                      <a:pt x="1809750" y="435610"/>
                    </a:cubicBezTo>
                    <a:cubicBezTo>
                      <a:pt x="1808480" y="436880"/>
                      <a:pt x="1808480" y="438150"/>
                      <a:pt x="1808480" y="439420"/>
                    </a:cubicBezTo>
                    <a:cubicBezTo>
                      <a:pt x="1807210" y="441960"/>
                      <a:pt x="1804670" y="445770"/>
                      <a:pt x="1803400" y="448310"/>
                    </a:cubicBezTo>
                    <a:cubicBezTo>
                      <a:pt x="1802130" y="450850"/>
                      <a:pt x="1802130" y="454660"/>
                      <a:pt x="1800860" y="457200"/>
                    </a:cubicBezTo>
                    <a:cubicBezTo>
                      <a:pt x="1799590" y="458470"/>
                      <a:pt x="1798320" y="459740"/>
                      <a:pt x="1797050" y="461010"/>
                    </a:cubicBezTo>
                    <a:cubicBezTo>
                      <a:pt x="1795780" y="462280"/>
                      <a:pt x="1795780" y="463550"/>
                      <a:pt x="1794510" y="464820"/>
                    </a:cubicBezTo>
                    <a:cubicBezTo>
                      <a:pt x="1793240" y="467360"/>
                      <a:pt x="1790700" y="467360"/>
                      <a:pt x="1789430" y="469900"/>
                    </a:cubicBezTo>
                    <a:cubicBezTo>
                      <a:pt x="1784350" y="482600"/>
                      <a:pt x="1814830" y="543560"/>
                      <a:pt x="1800860" y="563880"/>
                    </a:cubicBezTo>
                    <a:cubicBezTo>
                      <a:pt x="1783080" y="588010"/>
                      <a:pt x="1696720" y="596900"/>
                      <a:pt x="1675130" y="589280"/>
                    </a:cubicBezTo>
                    <a:cubicBezTo>
                      <a:pt x="1664970" y="586740"/>
                      <a:pt x="1662430" y="568960"/>
                      <a:pt x="1657350" y="568960"/>
                    </a:cubicBezTo>
                    <a:cubicBezTo>
                      <a:pt x="1653540" y="570230"/>
                      <a:pt x="1652270" y="579120"/>
                      <a:pt x="1647190" y="588010"/>
                    </a:cubicBezTo>
                    <a:cubicBezTo>
                      <a:pt x="1635760" y="607060"/>
                      <a:pt x="1607820" y="657860"/>
                      <a:pt x="1582420" y="679450"/>
                    </a:cubicBezTo>
                    <a:cubicBezTo>
                      <a:pt x="1559560" y="697230"/>
                      <a:pt x="1534160" y="703580"/>
                      <a:pt x="1506220" y="713740"/>
                    </a:cubicBezTo>
                    <a:cubicBezTo>
                      <a:pt x="1470660" y="726440"/>
                      <a:pt x="1424940" y="736600"/>
                      <a:pt x="1388110" y="746760"/>
                    </a:cubicBezTo>
                    <a:cubicBezTo>
                      <a:pt x="1357630" y="754380"/>
                      <a:pt x="1323340" y="759460"/>
                      <a:pt x="1303020" y="765810"/>
                    </a:cubicBezTo>
                    <a:cubicBezTo>
                      <a:pt x="1291590" y="769620"/>
                      <a:pt x="1282700" y="770890"/>
                      <a:pt x="1275080" y="775970"/>
                    </a:cubicBezTo>
                    <a:cubicBezTo>
                      <a:pt x="1268730" y="781050"/>
                      <a:pt x="1268730" y="786130"/>
                      <a:pt x="1259840" y="792480"/>
                    </a:cubicBezTo>
                    <a:cubicBezTo>
                      <a:pt x="1236980" y="808990"/>
                      <a:pt x="1163320" y="840740"/>
                      <a:pt x="1123950" y="857250"/>
                    </a:cubicBezTo>
                    <a:cubicBezTo>
                      <a:pt x="1094740" y="869950"/>
                      <a:pt x="1074420" y="880110"/>
                      <a:pt x="1045210" y="887730"/>
                    </a:cubicBezTo>
                    <a:cubicBezTo>
                      <a:pt x="1012190" y="896620"/>
                      <a:pt x="972820" y="902970"/>
                      <a:pt x="935990" y="905510"/>
                    </a:cubicBezTo>
                    <a:cubicBezTo>
                      <a:pt x="901700" y="908050"/>
                      <a:pt x="862330" y="906780"/>
                      <a:pt x="833120" y="905510"/>
                    </a:cubicBezTo>
                    <a:cubicBezTo>
                      <a:pt x="812800" y="905510"/>
                      <a:pt x="797560" y="901700"/>
                      <a:pt x="778510" y="901700"/>
                    </a:cubicBezTo>
                    <a:cubicBezTo>
                      <a:pt x="756920" y="901700"/>
                      <a:pt x="732790" y="909320"/>
                      <a:pt x="711200" y="905510"/>
                    </a:cubicBezTo>
                    <a:cubicBezTo>
                      <a:pt x="688340" y="901700"/>
                      <a:pt x="659130" y="877570"/>
                      <a:pt x="645160" y="875030"/>
                    </a:cubicBezTo>
                    <a:cubicBezTo>
                      <a:pt x="637540" y="873760"/>
                      <a:pt x="636270" y="875030"/>
                      <a:pt x="628650" y="875030"/>
                    </a:cubicBezTo>
                    <a:cubicBezTo>
                      <a:pt x="612140" y="876300"/>
                      <a:pt x="574040" y="882650"/>
                      <a:pt x="543560" y="877570"/>
                    </a:cubicBezTo>
                    <a:cubicBezTo>
                      <a:pt x="502920" y="869950"/>
                      <a:pt x="440690" y="843280"/>
                      <a:pt x="407670" y="821690"/>
                    </a:cubicBezTo>
                    <a:cubicBezTo>
                      <a:pt x="384810" y="806450"/>
                      <a:pt x="374650" y="782320"/>
                      <a:pt x="356870" y="772160"/>
                    </a:cubicBezTo>
                    <a:cubicBezTo>
                      <a:pt x="342900" y="763270"/>
                      <a:pt x="330200" y="760730"/>
                      <a:pt x="312420" y="755650"/>
                    </a:cubicBezTo>
                    <a:cubicBezTo>
                      <a:pt x="290830" y="749300"/>
                      <a:pt x="259080" y="741680"/>
                      <a:pt x="232410" y="735330"/>
                    </a:cubicBezTo>
                    <a:cubicBezTo>
                      <a:pt x="205740" y="727710"/>
                      <a:pt x="173990" y="727710"/>
                      <a:pt x="149860" y="713740"/>
                    </a:cubicBezTo>
                    <a:cubicBezTo>
                      <a:pt x="127000" y="699770"/>
                      <a:pt x="102870" y="661670"/>
                      <a:pt x="92710" y="652780"/>
                    </a:cubicBezTo>
                    <a:cubicBezTo>
                      <a:pt x="90170" y="650240"/>
                      <a:pt x="90170" y="650240"/>
                      <a:pt x="86360" y="647700"/>
                    </a:cubicBezTo>
                    <a:cubicBezTo>
                      <a:pt x="78740" y="645160"/>
                      <a:pt x="53340" y="647700"/>
                      <a:pt x="44450" y="640080"/>
                    </a:cubicBezTo>
                    <a:cubicBezTo>
                      <a:pt x="36830" y="632460"/>
                      <a:pt x="40640" y="615950"/>
                      <a:pt x="35560" y="608330"/>
                    </a:cubicBezTo>
                    <a:cubicBezTo>
                      <a:pt x="30480" y="600710"/>
                      <a:pt x="12700" y="593090"/>
                      <a:pt x="13970" y="590550"/>
                    </a:cubicBezTo>
                    <a:cubicBezTo>
                      <a:pt x="13970" y="589280"/>
                      <a:pt x="27940" y="596900"/>
                      <a:pt x="31750" y="593090"/>
                    </a:cubicBezTo>
                    <a:cubicBezTo>
                      <a:pt x="39370" y="584200"/>
                      <a:pt x="0" y="483870"/>
                      <a:pt x="0" y="483870"/>
                    </a:cubicBezTo>
                    <a:moveTo>
                      <a:pt x="762000" y="589280"/>
                    </a:moveTo>
                    <a:cubicBezTo>
                      <a:pt x="797560" y="632460"/>
                      <a:pt x="796290" y="646430"/>
                      <a:pt x="806450" y="650240"/>
                    </a:cubicBezTo>
                    <a:cubicBezTo>
                      <a:pt x="822960" y="657860"/>
                      <a:pt x="863600" y="636270"/>
                      <a:pt x="891540" y="629920"/>
                    </a:cubicBezTo>
                    <a:cubicBezTo>
                      <a:pt x="918210" y="623570"/>
                      <a:pt x="943610" y="621030"/>
                      <a:pt x="971550" y="610870"/>
                    </a:cubicBezTo>
                    <a:cubicBezTo>
                      <a:pt x="1004570" y="598170"/>
                      <a:pt x="1075690" y="557530"/>
                      <a:pt x="1075690" y="556260"/>
                    </a:cubicBezTo>
                    <a:cubicBezTo>
                      <a:pt x="1075690" y="556260"/>
                      <a:pt x="1074420" y="556260"/>
                      <a:pt x="1071880" y="556260"/>
                    </a:cubicBezTo>
                    <a:cubicBezTo>
                      <a:pt x="1064260" y="557530"/>
                      <a:pt x="1016000" y="556260"/>
                      <a:pt x="986790" y="561340"/>
                    </a:cubicBezTo>
                    <a:cubicBezTo>
                      <a:pt x="955040" y="565150"/>
                      <a:pt x="920750" y="581660"/>
                      <a:pt x="890270" y="585470"/>
                    </a:cubicBezTo>
                    <a:cubicBezTo>
                      <a:pt x="861060" y="589280"/>
                      <a:pt x="830580" y="588010"/>
                      <a:pt x="807720" y="589280"/>
                    </a:cubicBezTo>
                    <a:cubicBezTo>
                      <a:pt x="789940" y="589280"/>
                      <a:pt x="762000" y="589280"/>
                      <a:pt x="762000" y="589280"/>
                    </a:cubicBezTo>
                  </a:path>
                </a:pathLst>
              </a:custGeom>
              <a:solidFill>
                <a:srgbClr val="FFFFFF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US" dirty="0"/>
              </a:p>
            </p:txBody>
          </p:sp>
        </p:grpSp>
        <p:grpSp>
          <p:nvGrpSpPr>
            <p:cNvPr id="12" name="Group 12"/>
            <p:cNvGrpSpPr/>
            <p:nvPr/>
          </p:nvGrpSpPr>
          <p:grpSpPr>
            <a:xfrm>
              <a:off x="0" y="1635509"/>
              <a:ext cx="1182370" cy="853440"/>
              <a:chOff x="0" y="0"/>
              <a:chExt cx="1182370" cy="85344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50800" y="46990"/>
                <a:ext cx="1083310" cy="755650"/>
              </a:xfrm>
              <a:custGeom>
                <a:avLst/>
                <a:gdLst/>
                <a:ahLst/>
                <a:cxnLst/>
                <a:rect l="l" t="t" r="r" b="b"/>
                <a:pathLst>
                  <a:path w="1083310" h="755650">
                    <a:moveTo>
                      <a:pt x="0" y="218440"/>
                    </a:moveTo>
                    <a:cubicBezTo>
                      <a:pt x="2540" y="193040"/>
                      <a:pt x="3810" y="186690"/>
                      <a:pt x="6350" y="181610"/>
                    </a:cubicBezTo>
                    <a:cubicBezTo>
                      <a:pt x="8890" y="175260"/>
                      <a:pt x="12700" y="170180"/>
                      <a:pt x="15240" y="165100"/>
                    </a:cubicBezTo>
                    <a:cubicBezTo>
                      <a:pt x="19050" y="160020"/>
                      <a:pt x="24130" y="154940"/>
                      <a:pt x="29210" y="151130"/>
                    </a:cubicBezTo>
                    <a:cubicBezTo>
                      <a:pt x="34290" y="147320"/>
                      <a:pt x="39370" y="143510"/>
                      <a:pt x="44450" y="140970"/>
                    </a:cubicBezTo>
                    <a:cubicBezTo>
                      <a:pt x="49530" y="139700"/>
                      <a:pt x="52070" y="140970"/>
                      <a:pt x="55880" y="137160"/>
                    </a:cubicBezTo>
                    <a:cubicBezTo>
                      <a:pt x="67310" y="127000"/>
                      <a:pt x="69850" y="73660"/>
                      <a:pt x="87630" y="53340"/>
                    </a:cubicBezTo>
                    <a:cubicBezTo>
                      <a:pt x="102870" y="34290"/>
                      <a:pt x="128270" y="22860"/>
                      <a:pt x="153670" y="13970"/>
                    </a:cubicBezTo>
                    <a:cubicBezTo>
                      <a:pt x="181610" y="5080"/>
                      <a:pt x="218440" y="6350"/>
                      <a:pt x="250190" y="3810"/>
                    </a:cubicBezTo>
                    <a:cubicBezTo>
                      <a:pt x="283210" y="2540"/>
                      <a:pt x="314960" y="0"/>
                      <a:pt x="347980" y="3810"/>
                    </a:cubicBezTo>
                    <a:cubicBezTo>
                      <a:pt x="386080" y="7620"/>
                      <a:pt x="426720" y="25400"/>
                      <a:pt x="463550" y="29210"/>
                    </a:cubicBezTo>
                    <a:cubicBezTo>
                      <a:pt x="497840" y="31750"/>
                      <a:pt x="530860" y="27940"/>
                      <a:pt x="563880" y="27940"/>
                    </a:cubicBezTo>
                    <a:cubicBezTo>
                      <a:pt x="594360" y="27940"/>
                      <a:pt x="626110" y="27940"/>
                      <a:pt x="656590" y="27940"/>
                    </a:cubicBezTo>
                    <a:cubicBezTo>
                      <a:pt x="684530" y="27940"/>
                      <a:pt x="711200" y="24130"/>
                      <a:pt x="737870" y="29210"/>
                    </a:cubicBezTo>
                    <a:cubicBezTo>
                      <a:pt x="765810" y="34290"/>
                      <a:pt x="802640" y="49530"/>
                      <a:pt x="816610" y="60960"/>
                    </a:cubicBezTo>
                    <a:cubicBezTo>
                      <a:pt x="825500" y="67310"/>
                      <a:pt x="826770" y="77470"/>
                      <a:pt x="830580" y="81280"/>
                    </a:cubicBezTo>
                    <a:cubicBezTo>
                      <a:pt x="833120" y="82550"/>
                      <a:pt x="836930" y="83820"/>
                      <a:pt x="838200" y="83820"/>
                    </a:cubicBezTo>
                    <a:cubicBezTo>
                      <a:pt x="839470" y="83820"/>
                      <a:pt x="840740" y="83820"/>
                      <a:pt x="840740" y="82550"/>
                    </a:cubicBezTo>
                    <a:cubicBezTo>
                      <a:pt x="840740" y="82550"/>
                      <a:pt x="847090" y="82550"/>
                      <a:pt x="850900" y="83820"/>
                    </a:cubicBezTo>
                    <a:cubicBezTo>
                      <a:pt x="853440" y="83820"/>
                      <a:pt x="858520" y="83820"/>
                      <a:pt x="858520" y="83820"/>
                    </a:cubicBezTo>
                    <a:cubicBezTo>
                      <a:pt x="859790" y="82550"/>
                      <a:pt x="859790" y="82550"/>
                      <a:pt x="859790" y="82550"/>
                    </a:cubicBezTo>
                    <a:cubicBezTo>
                      <a:pt x="859790" y="81280"/>
                      <a:pt x="862330" y="72390"/>
                      <a:pt x="862330" y="72390"/>
                    </a:cubicBezTo>
                    <a:cubicBezTo>
                      <a:pt x="862330" y="72390"/>
                      <a:pt x="866140" y="66040"/>
                      <a:pt x="867410" y="62230"/>
                    </a:cubicBezTo>
                    <a:cubicBezTo>
                      <a:pt x="869950" y="59690"/>
                      <a:pt x="873760" y="53340"/>
                      <a:pt x="873760" y="53340"/>
                    </a:cubicBezTo>
                    <a:cubicBezTo>
                      <a:pt x="873760" y="53340"/>
                      <a:pt x="878840" y="48260"/>
                      <a:pt x="881380" y="45720"/>
                    </a:cubicBezTo>
                    <a:cubicBezTo>
                      <a:pt x="883920" y="43180"/>
                      <a:pt x="889000" y="38100"/>
                      <a:pt x="889000" y="38100"/>
                    </a:cubicBezTo>
                    <a:cubicBezTo>
                      <a:pt x="889000" y="38100"/>
                      <a:pt x="895350" y="34290"/>
                      <a:pt x="897890" y="33020"/>
                    </a:cubicBezTo>
                    <a:cubicBezTo>
                      <a:pt x="900430" y="30480"/>
                      <a:pt x="906780" y="26670"/>
                      <a:pt x="906780" y="26670"/>
                    </a:cubicBezTo>
                    <a:cubicBezTo>
                      <a:pt x="906780" y="26670"/>
                      <a:pt x="914400" y="24130"/>
                      <a:pt x="916940" y="22860"/>
                    </a:cubicBezTo>
                    <a:cubicBezTo>
                      <a:pt x="920750" y="22860"/>
                      <a:pt x="927100" y="20320"/>
                      <a:pt x="927100" y="20320"/>
                    </a:cubicBezTo>
                    <a:cubicBezTo>
                      <a:pt x="927100" y="20320"/>
                      <a:pt x="934720" y="19050"/>
                      <a:pt x="938530" y="19050"/>
                    </a:cubicBezTo>
                    <a:cubicBezTo>
                      <a:pt x="942340" y="19050"/>
                      <a:pt x="948690" y="19050"/>
                      <a:pt x="948690" y="19050"/>
                    </a:cubicBezTo>
                    <a:cubicBezTo>
                      <a:pt x="948690" y="19050"/>
                      <a:pt x="956310" y="20320"/>
                      <a:pt x="960120" y="20320"/>
                    </a:cubicBezTo>
                    <a:cubicBezTo>
                      <a:pt x="962660" y="21590"/>
                      <a:pt x="970280" y="22860"/>
                      <a:pt x="970280" y="22860"/>
                    </a:cubicBezTo>
                    <a:cubicBezTo>
                      <a:pt x="970280" y="22860"/>
                      <a:pt x="976630" y="25400"/>
                      <a:pt x="980440" y="26670"/>
                    </a:cubicBezTo>
                    <a:cubicBezTo>
                      <a:pt x="982980" y="27940"/>
                      <a:pt x="989330" y="30480"/>
                      <a:pt x="990600" y="30480"/>
                    </a:cubicBezTo>
                    <a:cubicBezTo>
                      <a:pt x="990600" y="30480"/>
                      <a:pt x="995680" y="35560"/>
                      <a:pt x="998220" y="38100"/>
                    </a:cubicBezTo>
                    <a:cubicBezTo>
                      <a:pt x="1002030" y="39370"/>
                      <a:pt x="1007110" y="44450"/>
                      <a:pt x="1007110" y="44450"/>
                    </a:cubicBezTo>
                    <a:cubicBezTo>
                      <a:pt x="1007110" y="44450"/>
                      <a:pt x="1012190" y="49530"/>
                      <a:pt x="1013460" y="52070"/>
                    </a:cubicBezTo>
                    <a:cubicBezTo>
                      <a:pt x="1016000" y="55880"/>
                      <a:pt x="1021080" y="60960"/>
                      <a:pt x="1021080" y="60960"/>
                    </a:cubicBezTo>
                    <a:cubicBezTo>
                      <a:pt x="1021080" y="60960"/>
                      <a:pt x="1023620" y="67310"/>
                      <a:pt x="1024890" y="71120"/>
                    </a:cubicBezTo>
                    <a:cubicBezTo>
                      <a:pt x="1026160" y="73660"/>
                      <a:pt x="1029970" y="80010"/>
                      <a:pt x="1029970" y="80010"/>
                    </a:cubicBezTo>
                    <a:cubicBezTo>
                      <a:pt x="1029970" y="81280"/>
                      <a:pt x="1064260" y="139700"/>
                      <a:pt x="1071880" y="170180"/>
                    </a:cubicBezTo>
                    <a:cubicBezTo>
                      <a:pt x="1080770" y="200660"/>
                      <a:pt x="1078230" y="232410"/>
                      <a:pt x="1079500" y="264160"/>
                    </a:cubicBezTo>
                    <a:cubicBezTo>
                      <a:pt x="1080770" y="297180"/>
                      <a:pt x="1079500" y="330200"/>
                      <a:pt x="1079500" y="361950"/>
                    </a:cubicBezTo>
                    <a:cubicBezTo>
                      <a:pt x="1079500" y="394970"/>
                      <a:pt x="1083310" y="427990"/>
                      <a:pt x="1079500" y="458470"/>
                    </a:cubicBezTo>
                    <a:cubicBezTo>
                      <a:pt x="1076960" y="485140"/>
                      <a:pt x="1075690" y="511810"/>
                      <a:pt x="1065530" y="535940"/>
                    </a:cubicBezTo>
                    <a:cubicBezTo>
                      <a:pt x="1055370" y="560070"/>
                      <a:pt x="1037590" y="581660"/>
                      <a:pt x="1017270" y="600710"/>
                    </a:cubicBezTo>
                    <a:cubicBezTo>
                      <a:pt x="996950" y="619760"/>
                      <a:pt x="970280" y="631190"/>
                      <a:pt x="944880" y="647700"/>
                    </a:cubicBezTo>
                    <a:cubicBezTo>
                      <a:pt x="916940" y="668020"/>
                      <a:pt x="889000" y="694690"/>
                      <a:pt x="858520" y="712470"/>
                    </a:cubicBezTo>
                    <a:cubicBezTo>
                      <a:pt x="829310" y="728980"/>
                      <a:pt x="796290" y="741680"/>
                      <a:pt x="764540" y="748030"/>
                    </a:cubicBezTo>
                    <a:cubicBezTo>
                      <a:pt x="735330" y="755650"/>
                      <a:pt x="704850" y="755650"/>
                      <a:pt x="674370" y="755650"/>
                    </a:cubicBezTo>
                    <a:cubicBezTo>
                      <a:pt x="641350" y="754380"/>
                      <a:pt x="599440" y="755650"/>
                      <a:pt x="571500" y="741680"/>
                    </a:cubicBezTo>
                    <a:cubicBezTo>
                      <a:pt x="547370" y="727710"/>
                      <a:pt x="523240" y="702310"/>
                      <a:pt x="514350" y="676910"/>
                    </a:cubicBezTo>
                    <a:cubicBezTo>
                      <a:pt x="505460" y="652780"/>
                      <a:pt x="510540" y="623570"/>
                      <a:pt x="515620" y="596900"/>
                    </a:cubicBezTo>
                    <a:cubicBezTo>
                      <a:pt x="521970" y="567690"/>
                      <a:pt x="538480" y="541020"/>
                      <a:pt x="553720" y="511810"/>
                    </a:cubicBezTo>
                    <a:cubicBezTo>
                      <a:pt x="570230" y="477520"/>
                      <a:pt x="596900" y="424180"/>
                      <a:pt x="614680" y="405130"/>
                    </a:cubicBezTo>
                    <a:cubicBezTo>
                      <a:pt x="623570" y="394970"/>
                      <a:pt x="635000" y="396240"/>
                      <a:pt x="638810" y="387350"/>
                    </a:cubicBezTo>
                    <a:cubicBezTo>
                      <a:pt x="645160" y="377190"/>
                      <a:pt x="637540" y="358140"/>
                      <a:pt x="640080" y="344170"/>
                    </a:cubicBezTo>
                    <a:cubicBezTo>
                      <a:pt x="642620" y="328930"/>
                      <a:pt x="659130" y="306070"/>
                      <a:pt x="652780" y="298450"/>
                    </a:cubicBezTo>
                    <a:cubicBezTo>
                      <a:pt x="646430" y="290830"/>
                      <a:pt x="617220" y="298450"/>
                      <a:pt x="600710" y="298450"/>
                    </a:cubicBezTo>
                    <a:cubicBezTo>
                      <a:pt x="582930" y="298450"/>
                      <a:pt x="554990" y="298450"/>
                      <a:pt x="547370" y="298450"/>
                    </a:cubicBezTo>
                    <a:cubicBezTo>
                      <a:pt x="546100" y="299720"/>
                      <a:pt x="544830" y="299720"/>
                      <a:pt x="543560" y="299720"/>
                    </a:cubicBezTo>
                    <a:cubicBezTo>
                      <a:pt x="541020" y="300990"/>
                      <a:pt x="537210" y="299720"/>
                      <a:pt x="534670" y="299720"/>
                    </a:cubicBezTo>
                    <a:cubicBezTo>
                      <a:pt x="530860" y="299720"/>
                      <a:pt x="527050" y="299720"/>
                      <a:pt x="524510" y="299720"/>
                    </a:cubicBezTo>
                    <a:cubicBezTo>
                      <a:pt x="523240" y="299720"/>
                      <a:pt x="523240" y="299720"/>
                      <a:pt x="521970" y="299720"/>
                    </a:cubicBezTo>
                    <a:cubicBezTo>
                      <a:pt x="518160" y="298450"/>
                      <a:pt x="511810" y="299720"/>
                      <a:pt x="504190" y="299720"/>
                    </a:cubicBezTo>
                    <a:cubicBezTo>
                      <a:pt x="485140" y="299720"/>
                      <a:pt x="440690" y="299720"/>
                      <a:pt x="407670" y="299720"/>
                    </a:cubicBezTo>
                    <a:cubicBezTo>
                      <a:pt x="375920" y="299720"/>
                      <a:pt x="344170" y="299720"/>
                      <a:pt x="312420" y="299720"/>
                    </a:cubicBezTo>
                    <a:cubicBezTo>
                      <a:pt x="280670" y="299720"/>
                      <a:pt x="250190" y="303530"/>
                      <a:pt x="220980" y="299720"/>
                    </a:cubicBezTo>
                    <a:cubicBezTo>
                      <a:pt x="191770" y="295910"/>
                      <a:pt x="162560" y="280670"/>
                      <a:pt x="138430" y="279400"/>
                    </a:cubicBezTo>
                    <a:cubicBezTo>
                      <a:pt x="121920" y="279400"/>
                      <a:pt x="105410" y="287020"/>
                      <a:pt x="93980" y="288290"/>
                    </a:cubicBezTo>
                    <a:cubicBezTo>
                      <a:pt x="86360" y="289560"/>
                      <a:pt x="81280" y="290830"/>
                      <a:pt x="74930" y="290830"/>
                    </a:cubicBezTo>
                    <a:cubicBezTo>
                      <a:pt x="68580" y="289560"/>
                      <a:pt x="62230" y="289560"/>
                      <a:pt x="55880" y="287020"/>
                    </a:cubicBezTo>
                    <a:cubicBezTo>
                      <a:pt x="50800" y="285750"/>
                      <a:pt x="44450" y="283210"/>
                      <a:pt x="39370" y="279400"/>
                    </a:cubicBezTo>
                    <a:cubicBezTo>
                      <a:pt x="33020" y="276860"/>
                      <a:pt x="27940" y="273050"/>
                      <a:pt x="24130" y="267970"/>
                    </a:cubicBezTo>
                    <a:cubicBezTo>
                      <a:pt x="19050" y="264160"/>
                      <a:pt x="15240" y="259080"/>
                      <a:pt x="11430" y="254000"/>
                    </a:cubicBezTo>
                    <a:cubicBezTo>
                      <a:pt x="8890" y="248920"/>
                      <a:pt x="6350" y="242570"/>
                      <a:pt x="3810" y="236220"/>
                    </a:cubicBezTo>
                    <a:cubicBezTo>
                      <a:pt x="2540" y="231140"/>
                      <a:pt x="0" y="218440"/>
                      <a:pt x="0" y="218440"/>
                    </a:cubicBezTo>
                    <a:moveTo>
                      <a:pt x="647700" y="581660"/>
                    </a:moveTo>
                    <a:cubicBezTo>
                      <a:pt x="654050" y="580390"/>
                      <a:pt x="654050" y="580390"/>
                      <a:pt x="654050" y="580390"/>
                    </a:cubicBezTo>
                    <a:cubicBezTo>
                      <a:pt x="652780" y="580390"/>
                      <a:pt x="647700" y="581660"/>
                      <a:pt x="647700" y="581660"/>
                    </a:cubicBezTo>
                  </a:path>
                </a:pathLst>
              </a:custGeom>
              <a:solidFill>
                <a:srgbClr val="FFFFFF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US" dirty="0"/>
              </a:p>
            </p:txBody>
          </p:sp>
        </p:grpSp>
        <p:grpSp>
          <p:nvGrpSpPr>
            <p:cNvPr id="14" name="Group 14"/>
            <p:cNvGrpSpPr/>
            <p:nvPr/>
          </p:nvGrpSpPr>
          <p:grpSpPr>
            <a:xfrm>
              <a:off x="699770" y="1626619"/>
              <a:ext cx="278130" cy="342900"/>
              <a:chOff x="0" y="0"/>
              <a:chExt cx="278130" cy="3429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50800" y="44450"/>
                <a:ext cx="177800" cy="252730"/>
              </a:xfrm>
              <a:custGeom>
                <a:avLst/>
                <a:gdLst/>
                <a:ahLst/>
                <a:cxnLst/>
                <a:rect l="l" t="t" r="r" b="b"/>
                <a:pathLst>
                  <a:path w="177800" h="252730">
                    <a:moveTo>
                      <a:pt x="0" y="157480"/>
                    </a:moveTo>
                    <a:cubicBezTo>
                      <a:pt x="44450" y="21590"/>
                      <a:pt x="55880" y="11430"/>
                      <a:pt x="72390" y="6350"/>
                    </a:cubicBezTo>
                    <a:cubicBezTo>
                      <a:pt x="91440" y="1270"/>
                      <a:pt x="127000" y="3810"/>
                      <a:pt x="144780" y="16510"/>
                    </a:cubicBezTo>
                    <a:cubicBezTo>
                      <a:pt x="161290" y="29210"/>
                      <a:pt x="175260" y="60960"/>
                      <a:pt x="176530" y="81280"/>
                    </a:cubicBezTo>
                    <a:cubicBezTo>
                      <a:pt x="177800" y="97790"/>
                      <a:pt x="168910" y="115570"/>
                      <a:pt x="158750" y="128270"/>
                    </a:cubicBezTo>
                    <a:cubicBezTo>
                      <a:pt x="149860" y="140970"/>
                      <a:pt x="133350" y="152400"/>
                      <a:pt x="116840" y="154940"/>
                    </a:cubicBezTo>
                    <a:cubicBezTo>
                      <a:pt x="97790" y="158750"/>
                      <a:pt x="62230" y="151130"/>
                      <a:pt x="46990" y="137160"/>
                    </a:cubicBezTo>
                    <a:cubicBezTo>
                      <a:pt x="30480" y="123190"/>
                      <a:pt x="19050" y="90170"/>
                      <a:pt x="21590" y="68580"/>
                    </a:cubicBezTo>
                    <a:cubicBezTo>
                      <a:pt x="24130" y="48260"/>
                      <a:pt x="45720" y="19050"/>
                      <a:pt x="64770" y="10160"/>
                    </a:cubicBezTo>
                    <a:cubicBezTo>
                      <a:pt x="83820" y="0"/>
                      <a:pt x="119380" y="3810"/>
                      <a:pt x="137160" y="11430"/>
                    </a:cubicBezTo>
                    <a:cubicBezTo>
                      <a:pt x="152400" y="19050"/>
                      <a:pt x="163830" y="34290"/>
                      <a:pt x="170180" y="48260"/>
                    </a:cubicBezTo>
                    <a:cubicBezTo>
                      <a:pt x="176530" y="63500"/>
                      <a:pt x="176530" y="78740"/>
                      <a:pt x="173990" y="97790"/>
                    </a:cubicBezTo>
                    <a:cubicBezTo>
                      <a:pt x="171450" y="128270"/>
                      <a:pt x="158750" y="185420"/>
                      <a:pt x="142240" y="210820"/>
                    </a:cubicBezTo>
                    <a:cubicBezTo>
                      <a:pt x="132080" y="228600"/>
                      <a:pt x="118110" y="241300"/>
                      <a:pt x="101600" y="247650"/>
                    </a:cubicBezTo>
                    <a:cubicBezTo>
                      <a:pt x="86360" y="252730"/>
                      <a:pt x="62230" y="251460"/>
                      <a:pt x="46990" y="247650"/>
                    </a:cubicBezTo>
                    <a:cubicBezTo>
                      <a:pt x="35560" y="243840"/>
                      <a:pt x="24130" y="237490"/>
                      <a:pt x="16510" y="226060"/>
                    </a:cubicBezTo>
                    <a:cubicBezTo>
                      <a:pt x="6350" y="210820"/>
                      <a:pt x="0" y="157480"/>
                      <a:pt x="0" y="157480"/>
                    </a:cubicBezTo>
                  </a:path>
                </a:pathLst>
              </a:custGeom>
              <a:solidFill>
                <a:srgbClr val="FFFFFF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US" dirty="0"/>
              </a:p>
            </p:txBody>
          </p:sp>
        </p:grpSp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63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365520" y="299672"/>
            <a:ext cx="17614110" cy="9611456"/>
          </a:xfrm>
          <a:prstGeom prst="rect">
            <a:avLst/>
          </a:prstGeom>
          <a:solidFill>
            <a:srgbClr val="FAFAFA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3" name="TextBox 3"/>
          <p:cNvSpPr txBox="1"/>
          <p:nvPr/>
        </p:nvSpPr>
        <p:spPr>
          <a:xfrm>
            <a:off x="5204477" y="515172"/>
            <a:ext cx="8667578" cy="12128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 dirty="0">
                <a:solidFill>
                  <a:srgbClr val="000000"/>
                </a:solidFill>
                <a:latin typeface="Ahkio Light"/>
                <a:ea typeface="Ahkio Light"/>
                <a:cs typeface="Ahkio Light"/>
                <a:sym typeface="Ahkio Light"/>
              </a:rPr>
              <a:t>UNet (Denoising phase )</a:t>
            </a:r>
          </a:p>
        </p:txBody>
      </p:sp>
      <p:sp>
        <p:nvSpPr>
          <p:cNvPr id="4" name="AutoShape 4"/>
          <p:cNvSpPr/>
          <p:nvPr/>
        </p:nvSpPr>
        <p:spPr>
          <a:xfrm>
            <a:off x="6072199" y="1766122"/>
            <a:ext cx="6200751" cy="0"/>
          </a:xfrm>
          <a:prstGeom prst="line">
            <a:avLst/>
          </a:prstGeom>
          <a:ln w="76200" cap="flat">
            <a:solidFill>
              <a:srgbClr val="0D6388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 dirty="0"/>
          </a:p>
        </p:txBody>
      </p:sp>
      <p:sp>
        <p:nvSpPr>
          <p:cNvPr id="5" name="TextBox 5"/>
          <p:cNvSpPr txBox="1"/>
          <p:nvPr/>
        </p:nvSpPr>
        <p:spPr>
          <a:xfrm>
            <a:off x="2971524" y="2486423"/>
            <a:ext cx="11824789" cy="9120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72"/>
              </a:lnSpc>
              <a:spcBef>
                <a:spcPct val="0"/>
              </a:spcBef>
            </a:pPr>
            <a:r>
              <a:rPr lang="en-US" sz="5337" dirty="0">
                <a:solidFill>
                  <a:srgbClr val="000000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The fusion happens inside the U-Net during denoising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68532" y="5430702"/>
            <a:ext cx="2890196" cy="8407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92"/>
              </a:lnSpc>
              <a:spcBef>
                <a:spcPct val="0"/>
              </a:spcBef>
            </a:pPr>
            <a:r>
              <a:rPr lang="en-US" sz="4852" dirty="0">
                <a:solidFill>
                  <a:srgbClr val="000000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warped </a:t>
            </a:r>
            <a:r>
              <a:rPr lang="en-US" sz="4852" dirty="0" smtClean="0">
                <a:solidFill>
                  <a:srgbClr val="000000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cloth</a:t>
            </a:r>
            <a:endParaRPr lang="en-US" sz="4852" dirty="0">
              <a:solidFill>
                <a:srgbClr val="000000"/>
              </a:solidFill>
              <a:latin typeface="KG Primary Penmanship"/>
              <a:ea typeface="KG Primary Penmanship"/>
              <a:cs typeface="KG Primary Penmanship"/>
              <a:sym typeface="KG Primary Penmanship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4343497" y="5430702"/>
            <a:ext cx="2508688" cy="831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92"/>
              </a:lnSpc>
              <a:spcBef>
                <a:spcPct val="0"/>
              </a:spcBef>
            </a:pPr>
            <a:r>
              <a:rPr lang="en-US" sz="4852" dirty="0">
                <a:solidFill>
                  <a:srgbClr val="000000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Target body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351920" y="5433915"/>
            <a:ext cx="1899800" cy="831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92"/>
              </a:lnSpc>
              <a:spcBef>
                <a:spcPct val="0"/>
              </a:spcBef>
            </a:pPr>
            <a:r>
              <a:rPr lang="en-US" sz="4852" dirty="0">
                <a:solidFill>
                  <a:srgbClr val="000000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keypoints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232510" y="5433915"/>
            <a:ext cx="3435422" cy="831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92"/>
              </a:lnSpc>
              <a:spcBef>
                <a:spcPct val="0"/>
              </a:spcBef>
            </a:pPr>
            <a:r>
              <a:rPr lang="en-US" sz="4852" dirty="0">
                <a:solidFill>
                  <a:srgbClr val="000000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segmented parts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4099286" y="5430702"/>
            <a:ext cx="3334904" cy="831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92"/>
              </a:lnSpc>
              <a:spcBef>
                <a:spcPct val="0"/>
              </a:spcBef>
            </a:pPr>
            <a:r>
              <a:rPr lang="en-US" sz="4852" dirty="0">
                <a:solidFill>
                  <a:srgbClr val="000000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text embeddings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28445" y="7403502"/>
            <a:ext cx="17088260" cy="18547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72"/>
              </a:lnSpc>
              <a:spcBef>
                <a:spcPct val="0"/>
              </a:spcBef>
            </a:pPr>
            <a:r>
              <a:rPr lang="en-US" sz="5337" dirty="0">
                <a:solidFill>
                  <a:srgbClr val="000000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Fusion process where multiple inputs are integrated to generate a realistic, pose-aligned, and semantically accurate try-on image.</a:t>
            </a:r>
          </a:p>
        </p:txBody>
      </p:sp>
      <p:sp>
        <p:nvSpPr>
          <p:cNvPr id="12" name="AutoShape 12"/>
          <p:cNvSpPr/>
          <p:nvPr/>
        </p:nvSpPr>
        <p:spPr>
          <a:xfrm>
            <a:off x="2213630" y="3665087"/>
            <a:ext cx="13553108" cy="0"/>
          </a:xfrm>
          <a:prstGeom prst="line">
            <a:avLst/>
          </a:prstGeom>
          <a:ln w="85725" cap="flat">
            <a:solidFill>
              <a:srgbClr val="0D6388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 dirty="0"/>
          </a:p>
        </p:txBody>
      </p:sp>
      <p:sp>
        <p:nvSpPr>
          <p:cNvPr id="13" name="AutoShape 13"/>
          <p:cNvSpPr/>
          <p:nvPr/>
        </p:nvSpPr>
        <p:spPr>
          <a:xfrm>
            <a:off x="15723876" y="3631750"/>
            <a:ext cx="0" cy="1771598"/>
          </a:xfrm>
          <a:prstGeom prst="line">
            <a:avLst/>
          </a:prstGeom>
          <a:ln w="85725" cap="flat">
            <a:solidFill>
              <a:srgbClr val="0D6388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n-US" dirty="0"/>
          </a:p>
        </p:txBody>
      </p:sp>
      <p:sp>
        <p:nvSpPr>
          <p:cNvPr id="14" name="AutoShape 14"/>
          <p:cNvSpPr/>
          <p:nvPr/>
        </p:nvSpPr>
        <p:spPr>
          <a:xfrm>
            <a:off x="12282770" y="3631750"/>
            <a:ext cx="0" cy="1771598"/>
          </a:xfrm>
          <a:prstGeom prst="line">
            <a:avLst/>
          </a:prstGeom>
          <a:ln w="85725" cap="flat">
            <a:solidFill>
              <a:srgbClr val="0D6388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n-US" dirty="0"/>
          </a:p>
        </p:txBody>
      </p:sp>
      <p:sp>
        <p:nvSpPr>
          <p:cNvPr id="15" name="AutoShape 15"/>
          <p:cNvSpPr/>
          <p:nvPr/>
        </p:nvSpPr>
        <p:spPr>
          <a:xfrm>
            <a:off x="9144000" y="3631750"/>
            <a:ext cx="0" cy="1771598"/>
          </a:xfrm>
          <a:prstGeom prst="line">
            <a:avLst/>
          </a:prstGeom>
          <a:ln w="85725" cap="flat">
            <a:solidFill>
              <a:srgbClr val="0D6388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n-US" dirty="0"/>
          </a:p>
        </p:txBody>
      </p:sp>
      <p:sp>
        <p:nvSpPr>
          <p:cNvPr id="16" name="AutoShape 16"/>
          <p:cNvSpPr/>
          <p:nvPr/>
        </p:nvSpPr>
        <p:spPr>
          <a:xfrm>
            <a:off x="5616891" y="3631750"/>
            <a:ext cx="0" cy="1771598"/>
          </a:xfrm>
          <a:prstGeom prst="line">
            <a:avLst/>
          </a:prstGeom>
          <a:ln w="85725" cap="flat">
            <a:solidFill>
              <a:srgbClr val="0D6388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n-US" dirty="0"/>
          </a:p>
        </p:txBody>
      </p:sp>
      <p:sp>
        <p:nvSpPr>
          <p:cNvPr id="17" name="AutoShape 17"/>
          <p:cNvSpPr/>
          <p:nvPr/>
        </p:nvSpPr>
        <p:spPr>
          <a:xfrm>
            <a:off x="2242205" y="3631750"/>
            <a:ext cx="0" cy="1771598"/>
          </a:xfrm>
          <a:prstGeom prst="line">
            <a:avLst/>
          </a:prstGeom>
          <a:ln w="85725" cap="flat">
            <a:solidFill>
              <a:srgbClr val="0D6388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63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365520" y="299672"/>
            <a:ext cx="17614110" cy="9611456"/>
          </a:xfrm>
          <a:prstGeom prst="rect">
            <a:avLst/>
          </a:prstGeom>
          <a:solidFill>
            <a:srgbClr val="FAFAFA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3" name="TextBox 3"/>
          <p:cNvSpPr txBox="1"/>
          <p:nvPr/>
        </p:nvSpPr>
        <p:spPr>
          <a:xfrm>
            <a:off x="5204477" y="515172"/>
            <a:ext cx="8667578" cy="12128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 dirty="0">
                <a:solidFill>
                  <a:srgbClr val="000000"/>
                </a:solidFill>
                <a:latin typeface="Ahkio Light"/>
                <a:ea typeface="Ahkio Light"/>
                <a:cs typeface="Ahkio Light"/>
                <a:sym typeface="Ahkio Light"/>
              </a:rPr>
              <a:t>EMASC</a:t>
            </a:r>
          </a:p>
        </p:txBody>
      </p:sp>
      <p:sp>
        <p:nvSpPr>
          <p:cNvPr id="4" name="AutoShape 4"/>
          <p:cNvSpPr/>
          <p:nvPr/>
        </p:nvSpPr>
        <p:spPr>
          <a:xfrm flipH="1">
            <a:off x="8341763" y="1699447"/>
            <a:ext cx="2393007" cy="0"/>
          </a:xfrm>
          <a:prstGeom prst="line">
            <a:avLst/>
          </a:prstGeom>
          <a:ln w="76200" cap="flat">
            <a:solidFill>
              <a:srgbClr val="0D6388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 dirty="0"/>
          </a:p>
        </p:txBody>
      </p:sp>
      <p:sp>
        <p:nvSpPr>
          <p:cNvPr id="5" name="TextBox 5"/>
          <p:cNvSpPr txBox="1"/>
          <p:nvPr/>
        </p:nvSpPr>
        <p:spPr>
          <a:xfrm>
            <a:off x="1321331" y="2663891"/>
            <a:ext cx="15937969" cy="1581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99"/>
              </a:lnSpc>
              <a:spcBef>
                <a:spcPct val="0"/>
              </a:spcBef>
            </a:pPr>
            <a:r>
              <a:rPr lang="en-US" sz="4500" dirty="0">
                <a:solidFill>
                  <a:srgbClr val="000000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Enhanced mask aware skip connections works on the </a:t>
            </a:r>
            <a:r>
              <a:rPr lang="en-US" sz="4500" dirty="0">
                <a:solidFill>
                  <a:srgbClr val="C20F0F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skip connections </a:t>
            </a:r>
            <a:r>
              <a:rPr lang="en-US" sz="4500" dirty="0">
                <a:solidFill>
                  <a:srgbClr val="000000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of the U-Net used for denoising.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43999" y="4827737"/>
            <a:ext cx="16457152" cy="37670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71550" lvl="1" indent="-485775" algn="l">
              <a:lnSpc>
                <a:spcPts val="5850"/>
              </a:lnSpc>
              <a:buAutoNum type="arabicPeriod"/>
            </a:pPr>
            <a:r>
              <a:rPr lang="en-US" sz="4500" dirty="0">
                <a:solidFill>
                  <a:srgbClr val="000000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Improves skip connections</a:t>
            </a:r>
          </a:p>
          <a:p>
            <a:pPr marL="971550" lvl="1" indent="-485775" algn="l">
              <a:lnSpc>
                <a:spcPts val="5850"/>
              </a:lnSpc>
              <a:buAutoNum type="arabicPeriod"/>
            </a:pPr>
            <a:r>
              <a:rPr lang="en-US" sz="4500" dirty="0">
                <a:solidFill>
                  <a:srgbClr val="000000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Uses segmentation mask</a:t>
            </a:r>
          </a:p>
          <a:p>
            <a:pPr marL="971550" lvl="1" indent="-485775">
              <a:lnSpc>
                <a:spcPts val="5850"/>
              </a:lnSpc>
              <a:buFontTx/>
              <a:buAutoNum type="arabicPeriod"/>
            </a:pPr>
            <a:r>
              <a:rPr lang="en-US" sz="4800" dirty="0">
                <a:latin typeface="KG Primary Penmanship" panose="020B0604020202020204" charset="0"/>
              </a:rPr>
              <a:t>Works at different scales to handle both small and big parts of the clothes</a:t>
            </a:r>
            <a:endParaRPr lang="en-US" sz="4500" dirty="0">
              <a:solidFill>
                <a:srgbClr val="000000"/>
              </a:solidFill>
              <a:latin typeface="KG Primary Penmanship"/>
              <a:ea typeface="KG Primary Penmanship"/>
              <a:cs typeface="KG Primary Penmanship"/>
              <a:sym typeface="KG Primary Penmanship"/>
            </a:endParaRPr>
          </a:p>
          <a:p>
            <a:pPr marL="971550" lvl="1" indent="-485775" algn="l">
              <a:lnSpc>
                <a:spcPts val="5850"/>
              </a:lnSpc>
              <a:buAutoNum type="arabicPeriod"/>
            </a:pPr>
            <a:r>
              <a:rPr lang="en-US" sz="4500" dirty="0">
                <a:solidFill>
                  <a:srgbClr val="000000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Fixes misalignment</a:t>
            </a:r>
          </a:p>
          <a:p>
            <a:pPr marL="971550" lvl="1" indent="-485775" algn="l">
              <a:lnSpc>
                <a:spcPts val="5850"/>
              </a:lnSpc>
              <a:buAutoNum type="arabicPeriod"/>
            </a:pPr>
            <a:r>
              <a:rPr lang="en-US" sz="4500" dirty="0">
                <a:solidFill>
                  <a:srgbClr val="000000"/>
                </a:solidFill>
                <a:latin typeface="KG Primary Penmanship" panose="020B0604020202020204" charset="0"/>
                <a:ea typeface="KG Primary Penmanship"/>
                <a:cs typeface="KG Primary Penmanship"/>
                <a:sym typeface="KG Primary Penmanship"/>
              </a:rPr>
              <a:t>Enhances detail and accuracy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55214" y="3948875"/>
            <a:ext cx="14777573" cy="2389251"/>
            <a:chOff x="0" y="0"/>
            <a:chExt cx="2513594" cy="406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513594" cy="406400"/>
            </a:xfrm>
            <a:custGeom>
              <a:avLst/>
              <a:gdLst/>
              <a:ahLst/>
              <a:cxnLst/>
              <a:rect l="l" t="t" r="r" b="b"/>
              <a:pathLst>
                <a:path w="2513594" h="406400">
                  <a:moveTo>
                    <a:pt x="0" y="0"/>
                  </a:moveTo>
                  <a:lnTo>
                    <a:pt x="2310394" y="0"/>
                  </a:lnTo>
                  <a:lnTo>
                    <a:pt x="2513594" y="203200"/>
                  </a:lnTo>
                  <a:lnTo>
                    <a:pt x="2310394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D6388"/>
            </a:solidFill>
            <a:ln w="66675" cap="sq">
              <a:solidFill>
                <a:srgbClr val="B2D1DB"/>
              </a:solidFill>
              <a:prstDash val="solid"/>
              <a:miter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177800" y="-19050"/>
              <a:ext cx="2259594" cy="425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 dirty="0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3203491" y="4400552"/>
            <a:ext cx="12133877" cy="13144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500"/>
              </a:lnSpc>
            </a:pPr>
            <a:r>
              <a:rPr lang="en-US" sz="7500" dirty="0">
                <a:solidFill>
                  <a:srgbClr val="FFFFFF"/>
                </a:solidFill>
                <a:latin typeface="Ahkio Thin"/>
                <a:ea typeface="Ahkio Thin"/>
                <a:cs typeface="Ahkio Thin"/>
                <a:sym typeface="Ahkio Thin"/>
              </a:rPr>
              <a:t>1- Introduction 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flowchart&#10;&#10;AI-generated content may be incorrect.">
            <a:extLst>
              <a:ext uri="{FF2B5EF4-FFF2-40B4-BE49-F238E27FC236}">
                <a16:creationId xmlns="" xmlns:a16="http://schemas.microsoft.com/office/drawing/2014/main" id="{121EEE6D-8C24-6038-5523-8E85844CE5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" y="643"/>
            <a:ext cx="18285714" cy="102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76298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63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365520" y="299672"/>
            <a:ext cx="17614110" cy="9611456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en-US" dirty="0"/>
          </a:p>
        </p:txBody>
      </p:sp>
      <p:grpSp>
        <p:nvGrpSpPr>
          <p:cNvPr id="3" name="Group 3"/>
          <p:cNvGrpSpPr/>
          <p:nvPr/>
        </p:nvGrpSpPr>
        <p:grpSpPr>
          <a:xfrm>
            <a:off x="553377" y="2407098"/>
            <a:ext cx="10112536" cy="7264434"/>
            <a:chOff x="0" y="0"/>
            <a:chExt cx="2663384" cy="191326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663384" cy="1913267"/>
            </a:xfrm>
            <a:custGeom>
              <a:avLst/>
              <a:gdLst/>
              <a:ahLst/>
              <a:cxnLst/>
              <a:rect l="l" t="t" r="r" b="b"/>
              <a:pathLst>
                <a:path w="2663384" h="1913267">
                  <a:moveTo>
                    <a:pt x="0" y="0"/>
                  </a:moveTo>
                  <a:lnTo>
                    <a:pt x="2663384" y="0"/>
                  </a:lnTo>
                  <a:lnTo>
                    <a:pt x="2663384" y="1913267"/>
                  </a:lnTo>
                  <a:lnTo>
                    <a:pt x="0" y="1913267"/>
                  </a:lnTo>
                  <a:close/>
                </a:path>
              </a:pathLst>
            </a:custGeom>
            <a:solidFill>
              <a:srgbClr val="FFFFFF"/>
            </a:solidFill>
            <a:ln w="571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2663384" cy="19323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 dirty="0"/>
            </a:p>
          </p:txBody>
        </p:sp>
      </p:grpSp>
      <p:sp>
        <p:nvSpPr>
          <p:cNvPr id="6" name="AutoShape 6"/>
          <p:cNvSpPr/>
          <p:nvPr/>
        </p:nvSpPr>
        <p:spPr>
          <a:xfrm>
            <a:off x="6437891" y="1880422"/>
            <a:ext cx="6200751" cy="0"/>
          </a:xfrm>
          <a:prstGeom prst="line">
            <a:avLst/>
          </a:prstGeom>
          <a:ln w="76200" cap="flat">
            <a:solidFill>
              <a:srgbClr val="0D6388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 dirty="0"/>
          </a:p>
        </p:txBody>
      </p:sp>
      <p:sp>
        <p:nvSpPr>
          <p:cNvPr id="7" name="Freeform 7"/>
          <p:cNvSpPr/>
          <p:nvPr/>
        </p:nvSpPr>
        <p:spPr>
          <a:xfrm>
            <a:off x="4566805" y="6329800"/>
            <a:ext cx="2008948" cy="3007548"/>
          </a:xfrm>
          <a:custGeom>
            <a:avLst/>
            <a:gdLst/>
            <a:ahLst/>
            <a:cxnLst/>
            <a:rect l="l" t="t" r="r" b="b"/>
            <a:pathLst>
              <a:path w="2008948" h="3007548">
                <a:moveTo>
                  <a:pt x="0" y="0"/>
                </a:moveTo>
                <a:lnTo>
                  <a:pt x="2008948" y="0"/>
                </a:lnTo>
                <a:lnTo>
                  <a:pt x="2008948" y="3007547"/>
                </a:lnTo>
                <a:lnTo>
                  <a:pt x="0" y="300754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Freeform 8"/>
          <p:cNvSpPr/>
          <p:nvPr/>
        </p:nvSpPr>
        <p:spPr>
          <a:xfrm>
            <a:off x="4361768" y="2530887"/>
            <a:ext cx="2213985" cy="3556008"/>
          </a:xfrm>
          <a:custGeom>
            <a:avLst/>
            <a:gdLst/>
            <a:ahLst/>
            <a:cxnLst/>
            <a:rect l="l" t="t" r="r" b="b"/>
            <a:pathLst>
              <a:path w="2213985" h="3556008">
                <a:moveTo>
                  <a:pt x="0" y="0"/>
                </a:moveTo>
                <a:lnTo>
                  <a:pt x="2213985" y="0"/>
                </a:lnTo>
                <a:lnTo>
                  <a:pt x="2213985" y="3556008"/>
                </a:lnTo>
                <a:lnTo>
                  <a:pt x="0" y="355600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6816" t="-12444" r="-21597" b="-10760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9" name="Freeform 9"/>
          <p:cNvSpPr/>
          <p:nvPr/>
        </p:nvSpPr>
        <p:spPr>
          <a:xfrm>
            <a:off x="803477" y="3504364"/>
            <a:ext cx="3397441" cy="5086228"/>
          </a:xfrm>
          <a:custGeom>
            <a:avLst/>
            <a:gdLst/>
            <a:ahLst/>
            <a:cxnLst/>
            <a:rect l="l" t="t" r="r" b="b"/>
            <a:pathLst>
              <a:path w="3397441" h="5086228">
                <a:moveTo>
                  <a:pt x="0" y="0"/>
                </a:moveTo>
                <a:lnTo>
                  <a:pt x="3397442" y="0"/>
                </a:lnTo>
                <a:lnTo>
                  <a:pt x="3397442" y="5086228"/>
                </a:lnTo>
                <a:lnTo>
                  <a:pt x="0" y="508622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0" name="Freeform 10"/>
          <p:cNvSpPr/>
          <p:nvPr/>
        </p:nvSpPr>
        <p:spPr>
          <a:xfrm>
            <a:off x="7185731" y="2808095"/>
            <a:ext cx="2913634" cy="3001592"/>
          </a:xfrm>
          <a:custGeom>
            <a:avLst/>
            <a:gdLst/>
            <a:ahLst/>
            <a:cxnLst/>
            <a:rect l="l" t="t" r="r" b="b"/>
            <a:pathLst>
              <a:path w="2913634" h="3001592">
                <a:moveTo>
                  <a:pt x="0" y="0"/>
                </a:moveTo>
                <a:lnTo>
                  <a:pt x="2913634" y="0"/>
                </a:lnTo>
                <a:lnTo>
                  <a:pt x="2913634" y="3001592"/>
                </a:lnTo>
                <a:lnTo>
                  <a:pt x="0" y="300159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b="-40618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>
          <a:xfrm>
            <a:off x="12421557" y="2520958"/>
            <a:ext cx="5158595" cy="6878127"/>
          </a:xfrm>
          <a:custGeom>
            <a:avLst/>
            <a:gdLst/>
            <a:ahLst/>
            <a:cxnLst/>
            <a:rect l="l" t="t" r="r" b="b"/>
            <a:pathLst>
              <a:path w="5158595" h="6878127">
                <a:moveTo>
                  <a:pt x="0" y="0"/>
                </a:moveTo>
                <a:lnTo>
                  <a:pt x="5158595" y="0"/>
                </a:lnTo>
                <a:lnTo>
                  <a:pt x="5158595" y="6878127"/>
                </a:lnTo>
                <a:lnTo>
                  <a:pt x="0" y="687812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2" name="Freeform 12"/>
          <p:cNvSpPr/>
          <p:nvPr/>
        </p:nvSpPr>
        <p:spPr>
          <a:xfrm>
            <a:off x="10665914" y="6047478"/>
            <a:ext cx="1637338" cy="735314"/>
          </a:xfrm>
          <a:custGeom>
            <a:avLst/>
            <a:gdLst/>
            <a:ahLst/>
            <a:cxnLst/>
            <a:rect l="l" t="t" r="r" b="b"/>
            <a:pathLst>
              <a:path w="1637338" h="735314">
                <a:moveTo>
                  <a:pt x="0" y="0"/>
                </a:moveTo>
                <a:lnTo>
                  <a:pt x="1637338" y="0"/>
                </a:lnTo>
                <a:lnTo>
                  <a:pt x="1637338" y="735314"/>
                </a:lnTo>
                <a:lnTo>
                  <a:pt x="0" y="73531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3" name="TextBox 13"/>
          <p:cNvSpPr txBox="1"/>
          <p:nvPr/>
        </p:nvSpPr>
        <p:spPr>
          <a:xfrm>
            <a:off x="5204477" y="515172"/>
            <a:ext cx="8667578" cy="12128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 dirty="0">
                <a:solidFill>
                  <a:srgbClr val="000000"/>
                </a:solidFill>
                <a:latin typeface="Ahkio Light"/>
                <a:ea typeface="Ahkio Light"/>
                <a:cs typeface="Ahkio Light"/>
                <a:sym typeface="Ahkio Light"/>
              </a:rPr>
              <a:t>Image reconstruction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104580" y="7177974"/>
            <a:ext cx="3075937" cy="1225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65"/>
              </a:lnSpc>
              <a:spcBef>
                <a:spcPct val="0"/>
              </a:spcBef>
            </a:pPr>
            <a:r>
              <a:rPr lang="en-US" sz="3475" dirty="0">
                <a:solidFill>
                  <a:srgbClr val="000000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[1,77,768] </a:t>
            </a:r>
          </a:p>
          <a:p>
            <a:pPr algn="ctr">
              <a:lnSpc>
                <a:spcPts val="4865"/>
              </a:lnSpc>
              <a:spcBef>
                <a:spcPct val="0"/>
              </a:spcBef>
            </a:pPr>
            <a:r>
              <a:rPr lang="en-US" sz="3475" dirty="0">
                <a:solidFill>
                  <a:srgbClr val="000000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CLIP text embedding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55214" y="3948875"/>
            <a:ext cx="14777573" cy="2389251"/>
            <a:chOff x="0" y="0"/>
            <a:chExt cx="2513594" cy="406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513594" cy="406400"/>
            </a:xfrm>
            <a:custGeom>
              <a:avLst/>
              <a:gdLst/>
              <a:ahLst/>
              <a:cxnLst/>
              <a:rect l="l" t="t" r="r" b="b"/>
              <a:pathLst>
                <a:path w="2513594" h="406400">
                  <a:moveTo>
                    <a:pt x="0" y="0"/>
                  </a:moveTo>
                  <a:lnTo>
                    <a:pt x="2310394" y="0"/>
                  </a:lnTo>
                  <a:lnTo>
                    <a:pt x="2513594" y="203200"/>
                  </a:lnTo>
                  <a:lnTo>
                    <a:pt x="2310394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D6388"/>
            </a:solidFill>
            <a:ln w="66675" cap="sq">
              <a:solidFill>
                <a:srgbClr val="B2D1DB"/>
              </a:solidFill>
              <a:prstDash val="solid"/>
              <a:miter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177800" y="-19050"/>
              <a:ext cx="2259594" cy="425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 dirty="0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3203491" y="4400552"/>
            <a:ext cx="12133877" cy="13144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500"/>
              </a:lnSpc>
            </a:pPr>
            <a:r>
              <a:rPr lang="en-US" sz="7500" dirty="0">
                <a:solidFill>
                  <a:srgbClr val="FFFFFF"/>
                </a:solidFill>
                <a:latin typeface="Ahkio Thin"/>
                <a:ea typeface="Ahkio Thin"/>
                <a:cs typeface="Ahkio Thin"/>
                <a:sym typeface="Ahkio Thin"/>
              </a:rPr>
              <a:t>7- Experiments and Results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63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365520" y="299672"/>
            <a:ext cx="17614110" cy="9611456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3" name="TextBox 3"/>
          <p:cNvSpPr txBox="1"/>
          <p:nvPr/>
        </p:nvSpPr>
        <p:spPr>
          <a:xfrm>
            <a:off x="3219748" y="3571659"/>
            <a:ext cx="11848505" cy="3851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699"/>
              </a:lnSpc>
              <a:spcBef>
                <a:spcPct val="0"/>
              </a:spcBef>
            </a:pPr>
            <a:r>
              <a:rPr lang="en-US" sz="5499" u="none" strike="noStrike" dirty="0">
                <a:solidFill>
                  <a:srgbClr val="000000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Dataset 1:  706 pairs of images / 121 veiled pairs</a:t>
            </a:r>
          </a:p>
          <a:p>
            <a:pPr marL="0" lvl="0" indent="0" algn="l">
              <a:lnSpc>
                <a:spcPts val="7699"/>
              </a:lnSpc>
              <a:spcBef>
                <a:spcPct val="0"/>
              </a:spcBef>
            </a:pPr>
            <a:r>
              <a:rPr lang="en-US" sz="5499" u="none" strike="noStrike" dirty="0">
                <a:solidFill>
                  <a:srgbClr val="000000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Dataset 2:  586 pairs of images / 10 veiled pairs </a:t>
            </a:r>
          </a:p>
          <a:p>
            <a:pPr marL="0" lvl="0" indent="0" algn="l">
              <a:lnSpc>
                <a:spcPts val="7699"/>
              </a:lnSpc>
              <a:spcBef>
                <a:spcPct val="0"/>
              </a:spcBef>
            </a:pPr>
            <a:r>
              <a:rPr lang="en-US" sz="5499" u="none" strike="noStrike" dirty="0">
                <a:solidFill>
                  <a:srgbClr val="000000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Dataset 3: 1274 pairs of images / 130 veiled pairs   </a:t>
            </a:r>
          </a:p>
          <a:p>
            <a:pPr marL="0" lvl="0" indent="0" algn="l">
              <a:lnSpc>
                <a:spcPts val="7699"/>
              </a:lnSpc>
              <a:spcBef>
                <a:spcPct val="0"/>
              </a:spcBef>
            </a:pPr>
            <a:r>
              <a:rPr lang="en-US" sz="5499" u="none" strike="noStrike" dirty="0">
                <a:solidFill>
                  <a:srgbClr val="000000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Dataset 4: 1912 pairs of images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983411" y="1330211"/>
            <a:ext cx="10321177" cy="1295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499"/>
              </a:lnSpc>
              <a:spcBef>
                <a:spcPct val="0"/>
              </a:spcBef>
            </a:pPr>
            <a:r>
              <a:rPr lang="en-US" sz="7499" dirty="0">
                <a:solidFill>
                  <a:srgbClr val="000000"/>
                </a:solidFill>
                <a:latin typeface="Ahkio Light"/>
                <a:ea typeface="Ahkio Light"/>
                <a:cs typeface="Ahkio Light"/>
                <a:sym typeface="Ahkio Light"/>
              </a:rPr>
              <a:t>Selected Try Fit Training Data</a:t>
            </a:r>
          </a:p>
        </p:txBody>
      </p:sp>
      <p:sp>
        <p:nvSpPr>
          <p:cNvPr id="5" name="AutoShape 5"/>
          <p:cNvSpPr/>
          <p:nvPr/>
        </p:nvSpPr>
        <p:spPr>
          <a:xfrm flipV="1">
            <a:off x="5016975" y="2673236"/>
            <a:ext cx="8254050" cy="0"/>
          </a:xfrm>
          <a:prstGeom prst="line">
            <a:avLst/>
          </a:prstGeom>
          <a:ln w="95250" cap="rnd">
            <a:solidFill>
              <a:srgbClr val="0D6388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63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371300" y="337772"/>
            <a:ext cx="17614110" cy="9611456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3" name="AutoShape 3"/>
          <p:cNvSpPr/>
          <p:nvPr/>
        </p:nvSpPr>
        <p:spPr>
          <a:xfrm flipV="1">
            <a:off x="5016975" y="2057400"/>
            <a:ext cx="8254050" cy="0"/>
          </a:xfrm>
          <a:prstGeom prst="line">
            <a:avLst/>
          </a:prstGeom>
          <a:ln w="95250" cap="rnd">
            <a:solidFill>
              <a:srgbClr val="0D6388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 dirty="0"/>
          </a:p>
        </p:txBody>
      </p:sp>
      <p:graphicFrame>
        <p:nvGraphicFramePr>
          <p:cNvPr id="4" name="Table 4"/>
          <p:cNvGraphicFramePr>
            <a:graphicFrameLocks noGrp="1"/>
          </p:cNvGraphicFramePr>
          <p:nvPr/>
        </p:nvGraphicFramePr>
        <p:xfrm>
          <a:off x="559182" y="2640384"/>
          <a:ext cx="17238345" cy="6845918"/>
        </p:xfrm>
        <a:graphic>
          <a:graphicData uri="http://schemas.openxmlformats.org/drawingml/2006/table">
            <a:tbl>
              <a:tblPr/>
              <a:tblGrid>
                <a:gridCol w="613633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30998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5792023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1762518">
                <a:tc>
                  <a:txBody>
                    <a:bodyPr/>
                    <a:lstStyle/>
                    <a:p>
                      <a:pPr algn="ctr">
                        <a:lnSpc>
                          <a:spcPts val="5599"/>
                        </a:lnSpc>
                        <a:defRPr/>
                      </a:pPr>
                      <a:r>
                        <a:rPr lang="en-US" sz="3999" dirty="0">
                          <a:solidFill>
                            <a:srgbClr val="FFFFFF"/>
                          </a:solidFill>
                          <a:latin typeface="KG Primary Penmanship"/>
                          <a:ea typeface="KG Primary Penmanship"/>
                          <a:cs typeface="KG Primary Penmanship"/>
                          <a:sym typeface="KG Primary Penmanship"/>
                        </a:rPr>
                        <a:t>LPIPS (Learned Perceptual Image Patch Similarity) </a:t>
                      </a:r>
                      <a:r>
                        <a:rPr lang="en-US" sz="3999" dirty="0">
                          <a:solidFill>
                            <a:srgbClr val="C20F0F"/>
                          </a:solidFill>
                          <a:latin typeface="KG Primary Penmanship"/>
                          <a:ea typeface="KG Primary Penmanship"/>
                          <a:cs typeface="KG Primary Penmanship"/>
                          <a:sym typeface="KG Primary Penmanship"/>
                        </a:rPr>
                        <a:t>↓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D638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5599"/>
                        </a:lnSpc>
                        <a:defRPr/>
                      </a:pPr>
                      <a:r>
                        <a:rPr lang="en-US" sz="3999" dirty="0">
                          <a:solidFill>
                            <a:srgbClr val="FFFFFF"/>
                          </a:solidFill>
                          <a:latin typeface="KG Primary Penmanship"/>
                          <a:ea typeface="KG Primary Penmanship"/>
                          <a:cs typeface="KG Primary Penmanship"/>
                          <a:sym typeface="KG Primary Penmanship"/>
                        </a:rPr>
                        <a:t>FID (Fréchet Inception Distance) </a:t>
                      </a:r>
                      <a:r>
                        <a:rPr lang="en-US" sz="3999" dirty="0">
                          <a:solidFill>
                            <a:srgbClr val="C20F0F"/>
                          </a:solidFill>
                          <a:latin typeface="KG Primary Penmanship"/>
                          <a:ea typeface="KG Primary Penmanship"/>
                          <a:cs typeface="KG Primary Penmanship"/>
                          <a:sym typeface="KG Primary Penmanship"/>
                        </a:rPr>
                        <a:t>↓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D638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5599"/>
                        </a:lnSpc>
                        <a:defRPr/>
                      </a:pPr>
                      <a:r>
                        <a:rPr lang="en-US" sz="3999" dirty="0">
                          <a:solidFill>
                            <a:srgbClr val="FFFFFF"/>
                          </a:solidFill>
                          <a:latin typeface="KG Primary Penmanship"/>
                          <a:ea typeface="KG Primary Penmanship"/>
                          <a:cs typeface="KG Primary Penmanship"/>
                          <a:sym typeface="KG Primary Penmanship"/>
                        </a:rPr>
                        <a:t>SSIM (Structural Similarity Index Measure) </a:t>
                      </a:r>
                      <a:r>
                        <a:rPr lang="en-US" sz="3999" dirty="0">
                          <a:solidFill>
                            <a:srgbClr val="44A870"/>
                          </a:solidFill>
                          <a:latin typeface="KG Primary Penmanship"/>
                          <a:ea typeface="KG Primary Penmanship"/>
                          <a:cs typeface="KG Primary Penmanship"/>
                          <a:sym typeface="KG Primary Penmanship"/>
                        </a:rPr>
                        <a:t>↑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D638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988617">
                <a:tc>
                  <a:txBody>
                    <a:bodyPr/>
                    <a:lstStyle/>
                    <a:p>
                      <a:pPr algn="ctr">
                        <a:lnSpc>
                          <a:spcPts val="5179"/>
                        </a:lnSpc>
                        <a:defRPr/>
                      </a:pPr>
                      <a:r>
                        <a:rPr lang="en-US" sz="3699" dirty="0">
                          <a:solidFill>
                            <a:srgbClr val="000000"/>
                          </a:solidFill>
                          <a:latin typeface="KG Primary Penmanship"/>
                          <a:ea typeface="KG Primary Penmanship"/>
                          <a:cs typeface="KG Primary Penmanship"/>
                          <a:sym typeface="KG Primary Penmanship"/>
                        </a:rPr>
                        <a:t> Computes a distance  based on deep features between a generated try-on image and the real (ground-truth) try-on image.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5179"/>
                        </a:lnSpc>
                        <a:defRPr/>
                      </a:pPr>
                      <a:r>
                        <a:rPr lang="en-US" sz="3699" dirty="0">
                          <a:solidFill>
                            <a:srgbClr val="000000"/>
                          </a:solidFill>
                          <a:latin typeface="KG Primary Penmanship"/>
                          <a:ea typeface="KG Primary Penmanship"/>
                          <a:cs typeface="KG Primary Penmanship"/>
                          <a:sym typeface="KG Primary Penmanship"/>
                        </a:rPr>
                        <a:t>Measures how realistic and globally convincing and varied the generated image compared to real images 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5179"/>
                        </a:lnSpc>
                        <a:defRPr/>
                      </a:pPr>
                      <a:r>
                        <a:rPr lang="en-US" sz="3699" dirty="0">
                          <a:solidFill>
                            <a:srgbClr val="000000"/>
                          </a:solidFill>
                          <a:latin typeface="KG Primary Penmanship"/>
                          <a:ea typeface="KG Primary Penmanship"/>
                          <a:cs typeface="KG Primary Penmanship"/>
                          <a:sym typeface="KG Primary Penmanship"/>
                        </a:rPr>
                        <a:t>Pixel-level structural similarity (luminance, contrast, structure).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019918">
                <a:tc gridSpan="3">
                  <a:txBody>
                    <a:bodyPr/>
                    <a:lstStyle/>
                    <a:p>
                      <a:pPr algn="ctr">
                        <a:lnSpc>
                          <a:spcPts val="5179"/>
                        </a:lnSpc>
                        <a:defRPr/>
                      </a:pPr>
                      <a:r>
                        <a:rPr lang="en-US" sz="3699" dirty="0">
                          <a:solidFill>
                            <a:srgbClr val="000000"/>
                          </a:solidFill>
                          <a:latin typeface="KG Primary Penmanship"/>
                          <a:ea typeface="KG Primary Penmanship"/>
                          <a:cs typeface="KG Primary Penmanship"/>
                          <a:sym typeface="KG Primary Penmanship"/>
                        </a:rPr>
                        <a:t>Together, LPIPS, SSIM and FID provide a complete evaluation. This balance helps assess both fidelity and visual quality in virtual try-on results.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5179"/>
                        </a:lnSpc>
                        <a:defRPr/>
                      </a:pPr>
                      <a:r>
                        <a:rPr lang="en-US" sz="3699">
                          <a:solidFill>
                            <a:srgbClr val="000000"/>
                          </a:solidFill>
                          <a:latin typeface="KG Primary Penmanship"/>
                          <a:ea typeface="KG Primary Penmanship"/>
                          <a:cs typeface="KG Primary Penmanship"/>
                          <a:sym typeface="KG Primary Penmanship"/>
                        </a:rPr>
                        <a:t>Together, LPIPS, SSIM and FID provide a complete evaluation. This balance helps assess both fidelity and visual quality in virtual try-on results.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5179"/>
                        </a:lnSpc>
                        <a:defRPr/>
                      </a:pPr>
                      <a:r>
                        <a:rPr lang="en-US" sz="3699">
                          <a:solidFill>
                            <a:srgbClr val="000000"/>
                          </a:solidFill>
                          <a:latin typeface="KG Primary Penmanship"/>
                          <a:ea typeface="KG Primary Penmanship"/>
                          <a:cs typeface="KG Primary Penmanship"/>
                          <a:sym typeface="KG Primary Penmanship"/>
                        </a:rPr>
                        <a:t>Together, LPIPS, SSIM and FID provide a complete evaluation. This balance helps assess both fidelity and visual quality in virtual try-on results.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" name="TextBox 5"/>
          <p:cNvSpPr txBox="1"/>
          <p:nvPr/>
        </p:nvSpPr>
        <p:spPr>
          <a:xfrm>
            <a:off x="3983411" y="647700"/>
            <a:ext cx="10321177" cy="1295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499"/>
              </a:lnSpc>
              <a:spcBef>
                <a:spcPct val="0"/>
              </a:spcBef>
            </a:pPr>
            <a:r>
              <a:rPr lang="en-US" sz="7499" dirty="0">
                <a:solidFill>
                  <a:srgbClr val="000000"/>
                </a:solidFill>
                <a:latin typeface="Ahkio Light"/>
                <a:ea typeface="Ahkio Light"/>
                <a:cs typeface="Ahkio Light"/>
                <a:sym typeface="Ahkio Light"/>
              </a:rPr>
              <a:t>Evaluation Metrics Used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55214" y="3948875"/>
            <a:ext cx="14777573" cy="2389251"/>
            <a:chOff x="0" y="0"/>
            <a:chExt cx="2513594" cy="406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513594" cy="406400"/>
            </a:xfrm>
            <a:custGeom>
              <a:avLst/>
              <a:gdLst/>
              <a:ahLst/>
              <a:cxnLst/>
              <a:rect l="l" t="t" r="r" b="b"/>
              <a:pathLst>
                <a:path w="2513594" h="406400">
                  <a:moveTo>
                    <a:pt x="0" y="0"/>
                  </a:moveTo>
                  <a:lnTo>
                    <a:pt x="2310394" y="0"/>
                  </a:lnTo>
                  <a:lnTo>
                    <a:pt x="2513594" y="203200"/>
                  </a:lnTo>
                  <a:lnTo>
                    <a:pt x="2310394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D6388"/>
            </a:solidFill>
            <a:ln w="66675" cap="sq">
              <a:solidFill>
                <a:srgbClr val="B2D1DB"/>
              </a:solidFill>
              <a:prstDash val="solid"/>
              <a:miter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177800" y="-19050"/>
              <a:ext cx="2259594" cy="425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 dirty="0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3203491" y="4400552"/>
            <a:ext cx="12133877" cy="13144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500"/>
              </a:lnSpc>
            </a:pPr>
            <a:r>
              <a:rPr lang="en-US" sz="7500" dirty="0">
                <a:solidFill>
                  <a:srgbClr val="FFFFFF"/>
                </a:solidFill>
                <a:latin typeface="Ahkio Thin"/>
                <a:ea typeface="Ahkio Thin"/>
                <a:cs typeface="Ahkio Thin"/>
                <a:sym typeface="Ahkio Thin"/>
              </a:rPr>
              <a:t>TRIALS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789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456582" y="-280758"/>
            <a:ext cx="19201165" cy="10567758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en-US" dirty="0"/>
          </a:p>
        </p:txBody>
      </p:sp>
      <p:graphicFrame>
        <p:nvGraphicFramePr>
          <p:cNvPr id="3" name="Table 3"/>
          <p:cNvGraphicFramePr>
            <a:graphicFrameLocks noGrp="1"/>
          </p:cNvGraphicFramePr>
          <p:nvPr/>
        </p:nvGraphicFramePr>
        <p:xfrm>
          <a:off x="94321" y="0"/>
          <a:ext cx="18099358" cy="10287004"/>
        </p:xfrm>
        <a:graphic>
          <a:graphicData uri="http://schemas.openxmlformats.org/drawingml/2006/table">
            <a:tbl>
              <a:tblPr/>
              <a:tblGrid>
                <a:gridCol w="101178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82681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770263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569547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2155665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1888125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2390641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2109740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  <a:gridCol w="1612762">
                  <a:extLst>
                    <a:ext uri="{9D8B030D-6E8A-4147-A177-3AD203B41FA5}">
                      <a16:colId xmlns="" xmlns:a16="http://schemas.microsoft.com/office/drawing/2014/main" val="20008"/>
                    </a:ext>
                  </a:extLst>
                </a:gridCol>
                <a:gridCol w="1764017">
                  <a:extLst>
                    <a:ext uri="{9D8B030D-6E8A-4147-A177-3AD203B41FA5}">
                      <a16:colId xmlns="" xmlns:a16="http://schemas.microsoft.com/office/drawing/2014/main" val="20009"/>
                    </a:ext>
                  </a:extLst>
                </a:gridCol>
              </a:tblGrid>
              <a:tr h="2303060">
                <a:tc>
                  <a:txBody>
                    <a:bodyPr/>
                    <a:lstStyle/>
                    <a:p>
                      <a:pPr algn="ctr">
                        <a:lnSpc>
                          <a:spcPts val="4339"/>
                        </a:lnSpc>
                        <a:defRPr/>
                      </a:pPr>
                      <a:r>
                        <a:rPr lang="en-US" sz="3099" b="1" dirty="0">
                          <a:solidFill>
                            <a:srgbClr val="FFFFFF"/>
                          </a:solidFill>
                          <a:latin typeface="Ahkio Bold"/>
                          <a:ea typeface="Ahkio Bold"/>
                          <a:cs typeface="Ahkio Bold"/>
                          <a:sym typeface="Ahkio Bold"/>
                        </a:rPr>
                        <a:t>#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D638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339"/>
                        </a:lnSpc>
                        <a:defRPr/>
                      </a:pPr>
                      <a:r>
                        <a:rPr lang="en-US" sz="3099" b="1" dirty="0">
                          <a:solidFill>
                            <a:srgbClr val="FFFFFF"/>
                          </a:solidFill>
                          <a:latin typeface="Ahkio Bold"/>
                          <a:ea typeface="Ahkio Bold"/>
                          <a:cs typeface="Ahkio Bold"/>
                          <a:sym typeface="Ahkio Bold"/>
                        </a:rPr>
                        <a:t>Dataset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D638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339"/>
                        </a:lnSpc>
                        <a:defRPr/>
                      </a:pPr>
                      <a:r>
                        <a:rPr lang="en-US" sz="3099" b="1" dirty="0">
                          <a:solidFill>
                            <a:srgbClr val="FFFFFF"/>
                          </a:solidFill>
                          <a:latin typeface="Ahkio Bold"/>
                          <a:ea typeface="Ahkio Bold"/>
                          <a:cs typeface="Ahkio Bold"/>
                          <a:sym typeface="Ahkio Bold"/>
                        </a:rPr>
                        <a:t>EMASC steps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D638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339"/>
                        </a:lnSpc>
                        <a:defRPr/>
                      </a:pPr>
                      <a:r>
                        <a:rPr lang="en-US" sz="3099" b="1" dirty="0">
                          <a:solidFill>
                            <a:srgbClr val="FFFFFF"/>
                          </a:solidFill>
                          <a:latin typeface="Ahkio Bold"/>
                          <a:ea typeface="Ahkio Bold"/>
                          <a:cs typeface="Ahkio Bold"/>
                          <a:sym typeface="Ahkio Bold"/>
                        </a:rPr>
                        <a:t>TPS</a:t>
                      </a:r>
                      <a:endParaRPr lang="en-US" sz="1100" dirty="0"/>
                    </a:p>
                    <a:p>
                      <a:pPr algn="ctr">
                        <a:lnSpc>
                          <a:spcPts val="4339"/>
                        </a:lnSpc>
                      </a:pPr>
                      <a:r>
                        <a:rPr lang="en-US" sz="3099" b="1" dirty="0">
                          <a:solidFill>
                            <a:srgbClr val="FFFFFF"/>
                          </a:solidFill>
                          <a:latin typeface="Ahkio Bold"/>
                          <a:ea typeface="Ahkio Bold"/>
                          <a:cs typeface="Ahkio Bold"/>
                          <a:sym typeface="Ahkio Bold"/>
                        </a:rPr>
                        <a:t>epochs</a:t>
                      </a: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D638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339"/>
                        </a:lnSpc>
                        <a:defRPr/>
                      </a:pPr>
                      <a:r>
                        <a:rPr lang="en-US" sz="3099" b="1" dirty="0">
                          <a:solidFill>
                            <a:srgbClr val="FFFFFF"/>
                          </a:solidFill>
                          <a:latin typeface="Ahkio Bold"/>
                          <a:ea typeface="Ahkio Bold"/>
                          <a:cs typeface="Ahkio Bold"/>
                          <a:sym typeface="Ahkio Bold"/>
                        </a:rPr>
                        <a:t>refinement epochs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D638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339"/>
                        </a:lnSpc>
                        <a:defRPr/>
                      </a:pPr>
                      <a:r>
                        <a:rPr lang="en-US" sz="3099" dirty="0">
                          <a:solidFill>
                            <a:srgbClr val="FFFFFF"/>
                          </a:solidFill>
                          <a:latin typeface="Ahkio"/>
                          <a:ea typeface="Ahkio"/>
                          <a:cs typeface="Ahkio"/>
                          <a:sym typeface="Ahkio"/>
                        </a:rPr>
                        <a:t>Inversion Adaptor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D638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339"/>
                        </a:lnSpc>
                        <a:defRPr/>
                      </a:pPr>
                      <a:r>
                        <a:rPr lang="en-US" sz="3099" b="1" dirty="0">
                          <a:solidFill>
                            <a:srgbClr val="FFFFFF"/>
                          </a:solidFill>
                          <a:latin typeface="Ahkio Bold"/>
                          <a:ea typeface="Ahkio Bold"/>
                          <a:cs typeface="Ahkio Bold"/>
                          <a:sym typeface="Ahkio Bold"/>
                        </a:rPr>
                        <a:t>descriptions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D638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339"/>
                        </a:lnSpc>
                        <a:defRPr/>
                      </a:pPr>
                      <a:r>
                        <a:rPr lang="en-US" sz="3099" b="1" dirty="0">
                          <a:solidFill>
                            <a:srgbClr val="FFFFFF"/>
                          </a:solidFill>
                          <a:latin typeface="Ahkio Bold"/>
                          <a:ea typeface="Ahkio Bold"/>
                          <a:cs typeface="Ahkio Bold"/>
                          <a:sym typeface="Ahkio Bold"/>
                        </a:rPr>
                        <a:t>Hyper</a:t>
                      </a:r>
                      <a:endParaRPr lang="en-US" sz="1100" dirty="0"/>
                    </a:p>
                    <a:p>
                      <a:pPr algn="ctr">
                        <a:lnSpc>
                          <a:spcPts val="4339"/>
                        </a:lnSpc>
                      </a:pPr>
                      <a:r>
                        <a:rPr lang="en-US" sz="3099" b="1" dirty="0">
                          <a:solidFill>
                            <a:srgbClr val="FFFFFF"/>
                          </a:solidFill>
                          <a:latin typeface="Ahkio Bold"/>
                          <a:ea typeface="Ahkio Bold"/>
                          <a:cs typeface="Ahkio Bold"/>
                          <a:sym typeface="Ahkio Bold"/>
                        </a:rPr>
                        <a:t>parameter tuning</a:t>
                      </a: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D638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339"/>
                        </a:lnSpc>
                        <a:defRPr/>
                      </a:pPr>
                      <a:r>
                        <a:rPr lang="en-US" sz="3099" b="1" dirty="0">
                          <a:solidFill>
                            <a:srgbClr val="FFFFFF"/>
                          </a:solidFill>
                          <a:latin typeface="Ahkio Bold"/>
                          <a:ea typeface="Ahkio Bold"/>
                          <a:cs typeface="Ahkio Bold"/>
                          <a:sym typeface="Ahkio Bold"/>
                        </a:rPr>
                        <a:t>FID </a:t>
                      </a:r>
                      <a:r>
                        <a:rPr lang="en-US" sz="3099" b="1" dirty="0">
                          <a:solidFill>
                            <a:srgbClr val="C20F0F"/>
                          </a:solidFill>
                          <a:latin typeface="Ahkio Bold"/>
                          <a:ea typeface="Ahkio Bold"/>
                          <a:cs typeface="Ahkio Bold"/>
                          <a:sym typeface="Ahkio Bold"/>
                        </a:rPr>
                        <a:t>↓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D638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339"/>
                        </a:lnSpc>
                        <a:defRPr/>
                      </a:pPr>
                      <a:r>
                        <a:rPr lang="en-US" sz="3099" b="1" dirty="0">
                          <a:solidFill>
                            <a:srgbClr val="FFFFFF"/>
                          </a:solidFill>
                          <a:latin typeface="Ahkio Bold"/>
                          <a:ea typeface="Ahkio Bold"/>
                          <a:cs typeface="Ahkio Bold"/>
                          <a:sym typeface="Ahkio Bold"/>
                        </a:rPr>
                        <a:t>LPIPS</a:t>
                      </a:r>
                      <a:r>
                        <a:rPr lang="en-US" sz="3099" b="1" dirty="0">
                          <a:solidFill>
                            <a:srgbClr val="C20F0F"/>
                          </a:solidFill>
                          <a:latin typeface="Ahkio Bold"/>
                          <a:ea typeface="Ahkio Bold"/>
                          <a:cs typeface="Ahkio Bold"/>
                          <a:sym typeface="Ahkio Bold"/>
                        </a:rPr>
                        <a:t>↓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D638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97993"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dirty="0">
                          <a:solidFill>
                            <a:srgbClr val="000000"/>
                          </a:solidFill>
                          <a:latin typeface="Ahkio"/>
                          <a:ea typeface="Ahkio"/>
                          <a:cs typeface="Ahkio"/>
                          <a:sym typeface="Ahkio"/>
                        </a:rPr>
                        <a:t>1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dirty="0">
                          <a:solidFill>
                            <a:srgbClr val="000000"/>
                          </a:solidFill>
                          <a:latin typeface="Ahkio"/>
                          <a:ea typeface="Ahkio"/>
                          <a:cs typeface="Ahkio"/>
                          <a:sym typeface="Ahkio"/>
                        </a:rPr>
                        <a:t>dataset 1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dirty="0">
                          <a:solidFill>
                            <a:srgbClr val="000000"/>
                          </a:solidFill>
                          <a:latin typeface="Ahkio"/>
                          <a:ea typeface="Ahkio"/>
                          <a:cs typeface="Ahkio"/>
                          <a:sym typeface="Ahkio"/>
                        </a:rPr>
                        <a:t>2000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dirty="0">
                          <a:solidFill>
                            <a:srgbClr val="000000"/>
                          </a:solidFill>
                          <a:latin typeface="Ahkio"/>
                          <a:ea typeface="Ahkio"/>
                          <a:cs typeface="Ahkio"/>
                          <a:sym typeface="Ahkio"/>
                        </a:rPr>
                        <a:t>5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dirty="0">
                          <a:solidFill>
                            <a:srgbClr val="000000"/>
                          </a:solidFill>
                          <a:latin typeface="Ahkio"/>
                          <a:ea typeface="Ahkio"/>
                          <a:cs typeface="Ahkio"/>
                          <a:sym typeface="Ahkio"/>
                        </a:rPr>
                        <a:t>5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dirty="0">
                          <a:solidFill>
                            <a:srgbClr val="000000"/>
                          </a:solidFill>
                          <a:latin typeface="Ahkio"/>
                          <a:ea typeface="Ahkio"/>
                          <a:cs typeface="Ahkio"/>
                          <a:sym typeface="Ahkio"/>
                        </a:rPr>
                        <a:t>_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dirty="0">
                          <a:solidFill>
                            <a:srgbClr val="000000"/>
                          </a:solidFill>
                          <a:latin typeface="Ahkio"/>
                          <a:ea typeface="Ahkio"/>
                          <a:cs typeface="Ahkio"/>
                          <a:sym typeface="Ahkio"/>
                        </a:rPr>
                        <a:t>_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dirty="0">
                          <a:solidFill>
                            <a:srgbClr val="000000"/>
                          </a:solidFill>
                          <a:latin typeface="Ahkio"/>
                          <a:ea typeface="Ahkio"/>
                          <a:cs typeface="Ahkio"/>
                          <a:sym typeface="Ahkio"/>
                        </a:rPr>
                        <a:t>_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dirty="0">
                          <a:solidFill>
                            <a:srgbClr val="000000"/>
                          </a:solidFill>
                          <a:latin typeface="Ahkio"/>
                          <a:ea typeface="Ahkio"/>
                          <a:cs typeface="Ahkio"/>
                          <a:sym typeface="Ahkio"/>
                        </a:rPr>
                        <a:t>111.35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dirty="0">
                          <a:solidFill>
                            <a:srgbClr val="000000"/>
                          </a:solidFill>
                          <a:latin typeface="Ahkio"/>
                          <a:ea typeface="Ahkio"/>
                          <a:cs typeface="Ahkio"/>
                          <a:sym typeface="Ahkio"/>
                        </a:rPr>
                        <a:t>0.24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997993"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dirty="0">
                          <a:solidFill>
                            <a:srgbClr val="000000"/>
                          </a:solidFill>
                          <a:latin typeface="Ahkio"/>
                          <a:ea typeface="Ahkio"/>
                          <a:cs typeface="Ahkio"/>
                          <a:sym typeface="Ahkio"/>
                        </a:rPr>
                        <a:t>2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dirty="0">
                          <a:solidFill>
                            <a:srgbClr val="000000"/>
                          </a:solidFill>
                          <a:latin typeface="Ahkio"/>
                          <a:ea typeface="Ahkio"/>
                          <a:cs typeface="Ahkio"/>
                          <a:sym typeface="Ahkio"/>
                        </a:rPr>
                        <a:t>dataset 1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dirty="0">
                          <a:solidFill>
                            <a:srgbClr val="000000"/>
                          </a:solidFill>
                          <a:latin typeface="Ahkio"/>
                          <a:ea typeface="Ahkio"/>
                          <a:cs typeface="Ahkio"/>
                          <a:sym typeface="Ahkio"/>
                        </a:rPr>
                        <a:t>3000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dirty="0">
                          <a:solidFill>
                            <a:srgbClr val="000000"/>
                          </a:solidFill>
                          <a:latin typeface="Ahkio"/>
                          <a:ea typeface="Ahkio"/>
                          <a:cs typeface="Ahkio"/>
                          <a:sym typeface="Ahkio"/>
                        </a:rPr>
                        <a:t>5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dirty="0">
                          <a:solidFill>
                            <a:srgbClr val="000000"/>
                          </a:solidFill>
                          <a:latin typeface="Ahkio"/>
                          <a:ea typeface="Ahkio"/>
                          <a:cs typeface="Ahkio"/>
                          <a:sym typeface="Ahkio"/>
                        </a:rPr>
                        <a:t>5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dirty="0">
                          <a:solidFill>
                            <a:srgbClr val="000000"/>
                          </a:solidFill>
                          <a:latin typeface="Ahkio"/>
                          <a:ea typeface="Ahkio"/>
                          <a:cs typeface="Ahkio"/>
                          <a:sym typeface="Ahkio"/>
                        </a:rPr>
                        <a:t>_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dirty="0">
                          <a:solidFill>
                            <a:srgbClr val="000000"/>
                          </a:solidFill>
                          <a:latin typeface="Ahkio"/>
                          <a:ea typeface="Ahkio"/>
                          <a:cs typeface="Ahkio"/>
                          <a:sym typeface="Ahkio"/>
                        </a:rPr>
                        <a:t>_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dirty="0">
                          <a:solidFill>
                            <a:srgbClr val="000000"/>
                          </a:solidFill>
                          <a:latin typeface="Ahkio"/>
                          <a:ea typeface="Ahkio"/>
                          <a:cs typeface="Ahkio"/>
                          <a:sym typeface="Ahkio"/>
                        </a:rPr>
                        <a:t>_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dirty="0">
                          <a:solidFill>
                            <a:srgbClr val="000000"/>
                          </a:solidFill>
                          <a:latin typeface="Ahkio"/>
                          <a:ea typeface="Ahkio"/>
                          <a:cs typeface="Ahkio"/>
                          <a:sym typeface="Ahkio"/>
                        </a:rPr>
                        <a:t>78.49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dirty="0">
                          <a:solidFill>
                            <a:srgbClr val="000000"/>
                          </a:solidFill>
                          <a:latin typeface="Ahkio"/>
                          <a:ea typeface="Ahkio"/>
                          <a:cs typeface="Ahkio"/>
                          <a:sym typeface="Ahkio"/>
                        </a:rPr>
                        <a:t>0.147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997993"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dirty="0">
                          <a:solidFill>
                            <a:srgbClr val="000000"/>
                          </a:solidFill>
                          <a:latin typeface="Ahkio"/>
                          <a:ea typeface="Ahkio"/>
                          <a:cs typeface="Ahkio"/>
                          <a:sym typeface="Ahkio"/>
                        </a:rPr>
                        <a:t>3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dirty="0">
                          <a:solidFill>
                            <a:srgbClr val="000000"/>
                          </a:solidFill>
                          <a:latin typeface="Ahkio"/>
                          <a:ea typeface="Ahkio"/>
                          <a:cs typeface="Ahkio"/>
                          <a:sym typeface="Ahkio"/>
                        </a:rPr>
                        <a:t>dataset 2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dirty="0">
                          <a:solidFill>
                            <a:srgbClr val="000000"/>
                          </a:solidFill>
                          <a:latin typeface="Ahkio"/>
                          <a:ea typeface="Ahkio"/>
                          <a:cs typeface="Ahkio"/>
                          <a:sym typeface="Ahkio"/>
                        </a:rPr>
                        <a:t>3000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dirty="0">
                          <a:solidFill>
                            <a:srgbClr val="000000"/>
                          </a:solidFill>
                          <a:latin typeface="Ahkio"/>
                          <a:ea typeface="Ahkio"/>
                          <a:cs typeface="Ahkio"/>
                          <a:sym typeface="Ahkio"/>
                        </a:rPr>
                        <a:t>30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dirty="0">
                          <a:solidFill>
                            <a:srgbClr val="000000"/>
                          </a:solidFill>
                          <a:latin typeface="Ahkio"/>
                          <a:ea typeface="Ahkio"/>
                          <a:cs typeface="Ahkio"/>
                          <a:sym typeface="Ahkio"/>
                        </a:rPr>
                        <a:t>30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dirty="0">
                          <a:solidFill>
                            <a:srgbClr val="000000"/>
                          </a:solidFill>
                          <a:latin typeface="Ahkio"/>
                          <a:ea typeface="Ahkio"/>
                          <a:cs typeface="Ahkio"/>
                          <a:sym typeface="Ahkio"/>
                        </a:rPr>
                        <a:t>_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dirty="0">
                          <a:solidFill>
                            <a:srgbClr val="000000"/>
                          </a:solidFill>
                          <a:latin typeface="Ahkio"/>
                          <a:ea typeface="Ahkio"/>
                          <a:cs typeface="Ahkio"/>
                          <a:sym typeface="Ahkio"/>
                        </a:rPr>
                        <a:t>_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dirty="0">
                          <a:solidFill>
                            <a:srgbClr val="000000"/>
                          </a:solidFill>
                          <a:latin typeface="Ahkio"/>
                          <a:ea typeface="Ahkio"/>
                          <a:cs typeface="Ahkio"/>
                          <a:sym typeface="Ahkio"/>
                        </a:rPr>
                        <a:t>_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dirty="0">
                          <a:solidFill>
                            <a:srgbClr val="000000"/>
                          </a:solidFill>
                          <a:latin typeface="Ahkio"/>
                          <a:ea typeface="Ahkio"/>
                          <a:cs typeface="Ahkio"/>
                          <a:sym typeface="Ahkio"/>
                        </a:rPr>
                        <a:t>103.22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dirty="0">
                          <a:solidFill>
                            <a:srgbClr val="000000"/>
                          </a:solidFill>
                          <a:latin typeface="Ahkio"/>
                          <a:ea typeface="Ahkio"/>
                          <a:cs typeface="Ahkio"/>
                          <a:sym typeface="Ahkio"/>
                        </a:rPr>
                        <a:t>0.147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997993"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dirty="0">
                          <a:solidFill>
                            <a:srgbClr val="000000"/>
                          </a:solidFill>
                          <a:latin typeface="Ahkio"/>
                          <a:ea typeface="Ahkio"/>
                          <a:cs typeface="Ahkio"/>
                          <a:sym typeface="Ahkio"/>
                        </a:rPr>
                        <a:t>4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dirty="0">
                          <a:solidFill>
                            <a:srgbClr val="000000"/>
                          </a:solidFill>
                          <a:latin typeface="Ahkio"/>
                          <a:ea typeface="Ahkio"/>
                          <a:cs typeface="Ahkio"/>
                          <a:sym typeface="Ahkio"/>
                        </a:rPr>
                        <a:t>dataset 3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dirty="0">
                          <a:solidFill>
                            <a:srgbClr val="000000"/>
                          </a:solidFill>
                          <a:latin typeface="Ahkio"/>
                          <a:ea typeface="Ahkio"/>
                          <a:cs typeface="Ahkio"/>
                          <a:sym typeface="Ahkio"/>
                        </a:rPr>
                        <a:t>5000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dirty="0">
                          <a:solidFill>
                            <a:srgbClr val="000000"/>
                          </a:solidFill>
                          <a:latin typeface="Ahkio"/>
                          <a:ea typeface="Ahkio"/>
                          <a:cs typeface="Ahkio"/>
                          <a:sym typeface="Ahkio"/>
                        </a:rPr>
                        <a:t>50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dirty="0">
                          <a:solidFill>
                            <a:srgbClr val="000000"/>
                          </a:solidFill>
                          <a:latin typeface="Ahkio"/>
                          <a:ea typeface="Ahkio"/>
                          <a:cs typeface="Ahkio"/>
                          <a:sym typeface="Ahkio"/>
                        </a:rPr>
                        <a:t>50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479"/>
                        </a:lnSpc>
                        <a:defRPr/>
                      </a:pPr>
                      <a:r>
                        <a:rPr lang="en-US" sz="3199" dirty="0">
                          <a:solidFill>
                            <a:srgbClr val="44A870"/>
                          </a:solidFill>
                          <a:latin typeface="Ahkio"/>
                          <a:ea typeface="Ahkio"/>
                          <a:cs typeface="Ahkio"/>
                          <a:sym typeface="Ahkio"/>
                        </a:rPr>
                        <a:t>✔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dirty="0">
                          <a:solidFill>
                            <a:srgbClr val="000000"/>
                          </a:solidFill>
                          <a:latin typeface="Ahkio"/>
                          <a:ea typeface="Ahkio"/>
                          <a:cs typeface="Ahkio"/>
                          <a:sym typeface="Ahkio"/>
                        </a:rPr>
                        <a:t>_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dirty="0">
                          <a:solidFill>
                            <a:srgbClr val="000000"/>
                          </a:solidFill>
                          <a:latin typeface="Ahkio"/>
                          <a:ea typeface="Ahkio"/>
                          <a:cs typeface="Ahkio"/>
                          <a:sym typeface="Ahkio"/>
                        </a:rPr>
                        <a:t>_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dirty="0">
                          <a:solidFill>
                            <a:srgbClr val="000000"/>
                          </a:solidFill>
                          <a:latin typeface="Ahkio"/>
                          <a:ea typeface="Ahkio"/>
                          <a:cs typeface="Ahkio"/>
                          <a:sym typeface="Ahkio"/>
                        </a:rPr>
                        <a:t>53.577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dirty="0">
                          <a:solidFill>
                            <a:srgbClr val="000000"/>
                          </a:solidFill>
                          <a:latin typeface="Ahkio"/>
                          <a:ea typeface="Ahkio"/>
                          <a:cs typeface="Ahkio"/>
                          <a:sym typeface="Ahkio"/>
                        </a:rPr>
                        <a:t>0.142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997993"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dirty="0">
                          <a:solidFill>
                            <a:srgbClr val="000000"/>
                          </a:solidFill>
                          <a:latin typeface="Ahkio"/>
                          <a:ea typeface="Ahkio"/>
                          <a:cs typeface="Ahkio"/>
                          <a:sym typeface="Ahkio"/>
                        </a:rPr>
                        <a:t>5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F9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dirty="0">
                          <a:solidFill>
                            <a:srgbClr val="000000"/>
                          </a:solidFill>
                          <a:latin typeface="Ahkio"/>
                          <a:ea typeface="Ahkio"/>
                          <a:cs typeface="Ahkio"/>
                          <a:sym typeface="Ahkio"/>
                        </a:rPr>
                        <a:t>dataset 3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F9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dirty="0">
                          <a:solidFill>
                            <a:srgbClr val="000000"/>
                          </a:solidFill>
                          <a:latin typeface="Ahkio"/>
                          <a:ea typeface="Ahkio"/>
                          <a:cs typeface="Ahkio"/>
                          <a:sym typeface="Ahkio"/>
                        </a:rPr>
                        <a:t>7000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F9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dirty="0">
                          <a:solidFill>
                            <a:srgbClr val="000000"/>
                          </a:solidFill>
                          <a:latin typeface="Ahkio"/>
                          <a:ea typeface="Ahkio"/>
                          <a:cs typeface="Ahkio"/>
                          <a:sym typeface="Ahkio"/>
                        </a:rPr>
                        <a:t>50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F9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dirty="0">
                          <a:solidFill>
                            <a:srgbClr val="000000"/>
                          </a:solidFill>
                          <a:latin typeface="Ahkio"/>
                          <a:ea typeface="Ahkio"/>
                          <a:cs typeface="Ahkio"/>
                          <a:sym typeface="Ahkio"/>
                        </a:rPr>
                        <a:t>50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F9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479"/>
                        </a:lnSpc>
                        <a:defRPr/>
                      </a:pPr>
                      <a:r>
                        <a:rPr lang="en-US" sz="3199" dirty="0">
                          <a:solidFill>
                            <a:srgbClr val="44A870"/>
                          </a:solidFill>
                          <a:latin typeface="Ahkio"/>
                          <a:ea typeface="Ahkio"/>
                          <a:cs typeface="Ahkio"/>
                          <a:sym typeface="Ahkio"/>
                        </a:rPr>
                        <a:t>✔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F9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dirty="0">
                          <a:solidFill>
                            <a:srgbClr val="000000"/>
                          </a:solidFill>
                          <a:latin typeface="Ahkio"/>
                          <a:ea typeface="Ahkio"/>
                          <a:cs typeface="Ahkio"/>
                          <a:sym typeface="Ahkio"/>
                        </a:rPr>
                        <a:t>_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F9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479"/>
                        </a:lnSpc>
                        <a:defRPr/>
                      </a:pPr>
                      <a:r>
                        <a:rPr lang="en-US" sz="3199" dirty="0">
                          <a:solidFill>
                            <a:srgbClr val="44A870"/>
                          </a:solidFill>
                          <a:latin typeface="Ahkio"/>
                          <a:ea typeface="Ahkio"/>
                          <a:cs typeface="Ahkio"/>
                          <a:sym typeface="Ahkio"/>
                        </a:rPr>
                        <a:t>✔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F9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dirty="0">
                          <a:solidFill>
                            <a:srgbClr val="000000"/>
                          </a:solidFill>
                          <a:latin typeface="Ahkio"/>
                          <a:ea typeface="Ahkio"/>
                          <a:cs typeface="Ahkio"/>
                          <a:sym typeface="Ahkio"/>
                        </a:rPr>
                        <a:t>53.283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F9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dirty="0">
                          <a:solidFill>
                            <a:srgbClr val="000000"/>
                          </a:solidFill>
                          <a:latin typeface="Ahkio"/>
                          <a:ea typeface="Ahkio"/>
                          <a:cs typeface="Ahkio"/>
                          <a:sym typeface="Ahkio"/>
                        </a:rPr>
                        <a:t>0.140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F93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997993"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dirty="0">
                          <a:solidFill>
                            <a:srgbClr val="000000"/>
                          </a:solidFill>
                          <a:latin typeface="Ahkio"/>
                          <a:ea typeface="Ahkio"/>
                          <a:cs typeface="Ahkio"/>
                          <a:sym typeface="Ahkio"/>
                        </a:rPr>
                        <a:t>6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dirty="0">
                          <a:solidFill>
                            <a:srgbClr val="000000"/>
                          </a:solidFill>
                          <a:latin typeface="Ahkio"/>
                          <a:ea typeface="Ahkio"/>
                          <a:cs typeface="Ahkio"/>
                          <a:sym typeface="Ahkio"/>
                        </a:rPr>
                        <a:t>dataset 4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dirty="0">
                          <a:solidFill>
                            <a:srgbClr val="000000"/>
                          </a:solidFill>
                          <a:latin typeface="Ahkio"/>
                          <a:ea typeface="Ahkio"/>
                          <a:cs typeface="Ahkio"/>
                          <a:sym typeface="Ahkio"/>
                        </a:rPr>
                        <a:t>7000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dirty="0">
                          <a:solidFill>
                            <a:srgbClr val="000000"/>
                          </a:solidFill>
                          <a:latin typeface="Ahkio"/>
                          <a:ea typeface="Ahkio"/>
                          <a:cs typeface="Ahkio"/>
                          <a:sym typeface="Ahkio"/>
                        </a:rPr>
                        <a:t>75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dirty="0">
                          <a:solidFill>
                            <a:srgbClr val="000000"/>
                          </a:solidFill>
                          <a:latin typeface="Ahkio"/>
                          <a:ea typeface="Ahkio"/>
                          <a:cs typeface="Ahkio"/>
                          <a:sym typeface="Ahkio"/>
                        </a:rPr>
                        <a:t>75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479"/>
                        </a:lnSpc>
                        <a:defRPr/>
                      </a:pPr>
                      <a:r>
                        <a:rPr lang="en-US" sz="3199" dirty="0">
                          <a:solidFill>
                            <a:srgbClr val="44A870"/>
                          </a:solidFill>
                          <a:latin typeface="Ahkio"/>
                          <a:ea typeface="Ahkio"/>
                          <a:cs typeface="Ahkio"/>
                          <a:sym typeface="Ahkio"/>
                        </a:rPr>
                        <a:t>✔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479"/>
                        </a:lnSpc>
                        <a:defRPr/>
                      </a:pPr>
                      <a:r>
                        <a:rPr lang="en-US" sz="3199" dirty="0">
                          <a:solidFill>
                            <a:srgbClr val="44A870"/>
                          </a:solidFill>
                          <a:latin typeface="Ahkio"/>
                          <a:ea typeface="Ahkio"/>
                          <a:cs typeface="Ahkio"/>
                          <a:sym typeface="Ahkio"/>
                        </a:rPr>
                        <a:t>✔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479"/>
                        </a:lnSpc>
                        <a:defRPr/>
                      </a:pPr>
                      <a:r>
                        <a:rPr lang="en-US" sz="3199" dirty="0">
                          <a:solidFill>
                            <a:srgbClr val="44A870"/>
                          </a:solidFill>
                          <a:latin typeface="Ahkio"/>
                          <a:ea typeface="Ahkio"/>
                          <a:cs typeface="Ahkio"/>
                          <a:sym typeface="Ahkio"/>
                        </a:rPr>
                        <a:t>✔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dirty="0">
                          <a:solidFill>
                            <a:srgbClr val="000000"/>
                          </a:solidFill>
                          <a:latin typeface="Ahkio"/>
                          <a:ea typeface="Ahkio"/>
                          <a:cs typeface="Ahkio"/>
                          <a:sym typeface="Ahkio"/>
                        </a:rPr>
                        <a:t>57.219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dirty="0">
                          <a:solidFill>
                            <a:srgbClr val="000000"/>
                          </a:solidFill>
                          <a:latin typeface="Ahkio"/>
                          <a:ea typeface="Ahkio"/>
                          <a:cs typeface="Ahkio"/>
                          <a:sym typeface="Ahkio"/>
                        </a:rPr>
                        <a:t>0.168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997993"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dirty="0">
                          <a:solidFill>
                            <a:srgbClr val="000000"/>
                          </a:solidFill>
                          <a:latin typeface="Ahkio"/>
                          <a:ea typeface="Ahkio"/>
                          <a:cs typeface="Ahkio"/>
                          <a:sym typeface="Ahkio"/>
                        </a:rPr>
                        <a:t>7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dirty="0">
                          <a:solidFill>
                            <a:srgbClr val="000000"/>
                          </a:solidFill>
                          <a:latin typeface="Ahkio"/>
                          <a:ea typeface="Ahkio"/>
                          <a:cs typeface="Ahkio"/>
                          <a:sym typeface="Ahkio"/>
                        </a:rPr>
                        <a:t>dataset 4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dirty="0">
                          <a:solidFill>
                            <a:srgbClr val="000000"/>
                          </a:solidFill>
                          <a:latin typeface="Ahkio"/>
                          <a:ea typeface="Ahkio"/>
                          <a:cs typeface="Ahkio"/>
                          <a:sym typeface="Ahkio"/>
                        </a:rPr>
                        <a:t>7000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dirty="0">
                          <a:solidFill>
                            <a:srgbClr val="000000"/>
                          </a:solidFill>
                          <a:latin typeface="Ahkio"/>
                          <a:ea typeface="Ahkio"/>
                          <a:cs typeface="Ahkio"/>
                          <a:sym typeface="Ahkio"/>
                        </a:rPr>
                        <a:t>70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dirty="0">
                          <a:solidFill>
                            <a:srgbClr val="000000"/>
                          </a:solidFill>
                          <a:latin typeface="Ahkio"/>
                          <a:ea typeface="Ahkio"/>
                          <a:cs typeface="Ahkio"/>
                          <a:sym typeface="Ahkio"/>
                        </a:rPr>
                        <a:t>70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479"/>
                        </a:lnSpc>
                        <a:defRPr/>
                      </a:pPr>
                      <a:r>
                        <a:rPr lang="en-US" sz="3199" dirty="0">
                          <a:solidFill>
                            <a:srgbClr val="44A870"/>
                          </a:solidFill>
                          <a:latin typeface="Ahkio"/>
                          <a:ea typeface="Ahkio"/>
                          <a:cs typeface="Ahkio"/>
                          <a:sym typeface="Ahkio"/>
                        </a:rPr>
                        <a:t>✔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479"/>
                        </a:lnSpc>
                        <a:defRPr/>
                      </a:pPr>
                      <a:r>
                        <a:rPr lang="en-US" sz="3199" dirty="0">
                          <a:solidFill>
                            <a:srgbClr val="44A870"/>
                          </a:solidFill>
                          <a:latin typeface="Ahkio"/>
                          <a:ea typeface="Ahkio"/>
                          <a:cs typeface="Ahkio"/>
                          <a:sym typeface="Ahkio"/>
                        </a:rPr>
                        <a:t>✔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479"/>
                        </a:lnSpc>
                        <a:defRPr/>
                      </a:pPr>
                      <a:r>
                        <a:rPr lang="en-US" sz="3199" dirty="0">
                          <a:solidFill>
                            <a:srgbClr val="44A870"/>
                          </a:solidFill>
                          <a:latin typeface="Ahkio"/>
                          <a:ea typeface="Ahkio"/>
                          <a:cs typeface="Ahkio"/>
                          <a:sym typeface="Ahkio"/>
                        </a:rPr>
                        <a:t>✔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dirty="0">
                          <a:solidFill>
                            <a:srgbClr val="000000"/>
                          </a:solidFill>
                          <a:latin typeface="Ahkio"/>
                          <a:ea typeface="Ahkio"/>
                          <a:cs typeface="Ahkio"/>
                          <a:sym typeface="Ahkio"/>
                        </a:rPr>
                        <a:t>59.249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dirty="0">
                          <a:solidFill>
                            <a:srgbClr val="000000"/>
                          </a:solidFill>
                          <a:latin typeface="Ahkio"/>
                          <a:ea typeface="Ahkio"/>
                          <a:cs typeface="Ahkio"/>
                          <a:sym typeface="Ahkio"/>
                        </a:rPr>
                        <a:t>0.169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997993"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dirty="0">
                          <a:solidFill>
                            <a:srgbClr val="000000"/>
                          </a:solidFill>
                          <a:latin typeface="Ahkio"/>
                          <a:ea typeface="Ahkio"/>
                          <a:cs typeface="Ahkio"/>
                          <a:sym typeface="Ahkio"/>
                        </a:rPr>
                        <a:t>8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dirty="0">
                          <a:solidFill>
                            <a:srgbClr val="000000"/>
                          </a:solidFill>
                          <a:latin typeface="Ahkio"/>
                          <a:ea typeface="Ahkio"/>
                          <a:cs typeface="Ahkio"/>
                          <a:sym typeface="Ahkio"/>
                        </a:rPr>
                        <a:t>dataset 4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dirty="0">
                          <a:solidFill>
                            <a:srgbClr val="000000"/>
                          </a:solidFill>
                          <a:latin typeface="Ahkio"/>
                          <a:ea typeface="Ahkio"/>
                          <a:cs typeface="Ahkio"/>
                          <a:sym typeface="Ahkio"/>
                        </a:rPr>
                        <a:t>7000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dirty="0">
                          <a:solidFill>
                            <a:srgbClr val="000000"/>
                          </a:solidFill>
                          <a:latin typeface="Ahkio"/>
                          <a:ea typeface="Ahkio"/>
                          <a:cs typeface="Ahkio"/>
                          <a:sym typeface="Ahkio"/>
                        </a:rPr>
                        <a:t>70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dirty="0">
                          <a:solidFill>
                            <a:srgbClr val="000000"/>
                          </a:solidFill>
                          <a:latin typeface="Ahkio"/>
                          <a:ea typeface="Ahkio"/>
                          <a:cs typeface="Ahkio"/>
                          <a:sym typeface="Ahkio"/>
                        </a:rPr>
                        <a:t>70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479"/>
                        </a:lnSpc>
                        <a:defRPr/>
                      </a:pPr>
                      <a:r>
                        <a:rPr lang="en-US" sz="3199" dirty="0">
                          <a:solidFill>
                            <a:srgbClr val="44A870"/>
                          </a:solidFill>
                          <a:latin typeface="Ahkio"/>
                          <a:ea typeface="Ahkio"/>
                          <a:cs typeface="Ahkio"/>
                          <a:sym typeface="Ahkio"/>
                        </a:rPr>
                        <a:t>✔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dirty="0">
                          <a:solidFill>
                            <a:srgbClr val="000000"/>
                          </a:solidFill>
                          <a:latin typeface="Ahkio"/>
                          <a:ea typeface="Ahkio"/>
                          <a:cs typeface="Ahkio"/>
                          <a:sym typeface="Ahkio"/>
                        </a:rPr>
                        <a:t>_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479"/>
                        </a:lnSpc>
                        <a:defRPr/>
                      </a:pPr>
                      <a:r>
                        <a:rPr lang="en-US" sz="3199" dirty="0">
                          <a:solidFill>
                            <a:srgbClr val="44A870"/>
                          </a:solidFill>
                          <a:latin typeface="Ahkio"/>
                          <a:ea typeface="Ahkio"/>
                          <a:cs typeface="Ahkio"/>
                          <a:sym typeface="Ahkio"/>
                        </a:rPr>
                        <a:t>✔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dirty="0">
                          <a:solidFill>
                            <a:srgbClr val="000000"/>
                          </a:solidFill>
                          <a:latin typeface="Ahkio"/>
                          <a:ea typeface="Ahkio"/>
                          <a:cs typeface="Ahkio"/>
                          <a:sym typeface="Ahkio"/>
                        </a:rPr>
                        <a:t>57.62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dirty="0">
                          <a:solidFill>
                            <a:srgbClr val="000000"/>
                          </a:solidFill>
                          <a:latin typeface="Ahkio"/>
                          <a:ea typeface="Ahkio"/>
                          <a:cs typeface="Ahkio"/>
                          <a:sym typeface="Ahkio"/>
                        </a:rPr>
                        <a:t>0.168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63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336945" y="337772"/>
            <a:ext cx="17614110" cy="9611456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3" name="AutoShape 3"/>
          <p:cNvSpPr/>
          <p:nvPr/>
        </p:nvSpPr>
        <p:spPr>
          <a:xfrm>
            <a:off x="6801371" y="1960597"/>
            <a:ext cx="4685258" cy="0"/>
          </a:xfrm>
          <a:prstGeom prst="line">
            <a:avLst/>
          </a:prstGeom>
          <a:ln w="95250" cap="rnd">
            <a:solidFill>
              <a:srgbClr val="3E6F9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 dirty="0"/>
          </a:p>
        </p:txBody>
      </p:sp>
      <p:graphicFrame>
        <p:nvGraphicFramePr>
          <p:cNvPr id="4" name="Table 4"/>
          <p:cNvGraphicFramePr>
            <a:graphicFrameLocks noGrp="1"/>
          </p:cNvGraphicFramePr>
          <p:nvPr/>
        </p:nvGraphicFramePr>
        <p:xfrm>
          <a:off x="1087144" y="3461725"/>
          <a:ext cx="16118209" cy="4489052"/>
        </p:xfrm>
        <a:graphic>
          <a:graphicData uri="http://schemas.openxmlformats.org/drawingml/2006/table">
            <a:tbl>
              <a:tblPr/>
              <a:tblGrid>
                <a:gridCol w="651047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960773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1499164">
                <a:tc>
                  <a:txBody>
                    <a:bodyPr/>
                    <a:lstStyle/>
                    <a:p>
                      <a:pPr algn="ctr">
                        <a:lnSpc>
                          <a:spcPts val="8399"/>
                        </a:lnSpc>
                        <a:defRPr/>
                      </a:pPr>
                      <a:endParaRPr lang="en-US" sz="1100" dirty="0"/>
                    </a:p>
                  </a:txBody>
                  <a:tcPr marL="66675" marR="66675" marT="66675" marB="66675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399"/>
                        </a:lnSpc>
                        <a:defRPr/>
                      </a:pPr>
                      <a:r>
                        <a:rPr lang="en-US" sz="5999" dirty="0">
                          <a:solidFill>
                            <a:srgbClr val="000000"/>
                          </a:solidFill>
                          <a:latin typeface="KG Primary Penmanship"/>
                          <a:ea typeface="KG Primary Penmanship"/>
                          <a:cs typeface="KG Primary Penmanship"/>
                          <a:sym typeface="KG Primary Penmanship"/>
                        </a:rPr>
                        <a:t>SSIM         FID</a:t>
                      </a:r>
                      <a:endParaRPr lang="en-US" sz="1100" dirty="0"/>
                    </a:p>
                  </a:txBody>
                  <a:tcPr marL="66675" marR="66675" marT="66675" marB="66675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499164">
                <a:tc>
                  <a:txBody>
                    <a:bodyPr/>
                    <a:lstStyle/>
                    <a:p>
                      <a:pPr algn="ctr">
                        <a:lnSpc>
                          <a:spcPts val="7699"/>
                        </a:lnSpc>
                        <a:defRPr/>
                      </a:pPr>
                      <a:r>
                        <a:rPr lang="en-US" sz="5499" dirty="0">
                          <a:solidFill>
                            <a:srgbClr val="000000"/>
                          </a:solidFill>
                          <a:latin typeface="KG Primary Penmanship"/>
                          <a:ea typeface="KG Primary Penmanship"/>
                          <a:cs typeface="KG Primary Penmanship"/>
                          <a:sym typeface="KG Primary Penmanship"/>
                        </a:rPr>
                        <a:t>Try Fit model</a:t>
                      </a:r>
                      <a:endParaRPr lang="en-US" sz="1100" dirty="0"/>
                    </a:p>
                  </a:txBody>
                  <a:tcPr marL="66675" marR="66675" marT="66675" marB="66675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000"/>
                        </a:lnSpc>
                        <a:defRPr/>
                      </a:pPr>
                      <a:r>
                        <a:rPr lang="en-US" sz="5000" b="1" dirty="0">
                          <a:solidFill>
                            <a:srgbClr val="C20F0F"/>
                          </a:solidFill>
                          <a:latin typeface="Ahkio Bold"/>
                          <a:ea typeface="Ahkio Bold"/>
                          <a:cs typeface="Ahkio Bold"/>
                          <a:sym typeface="Ahkio Bold"/>
                        </a:rPr>
                        <a:t>    0.86</a:t>
                      </a:r>
                      <a:r>
                        <a:rPr lang="en-US" sz="5000" b="1" dirty="0">
                          <a:solidFill>
                            <a:srgbClr val="000000"/>
                          </a:solidFill>
                          <a:latin typeface="Ahkio Bold"/>
                          <a:ea typeface="Ahkio Bold"/>
                          <a:cs typeface="Ahkio Bold"/>
                          <a:sym typeface="Ahkio Bold"/>
                        </a:rPr>
                        <a:t>825         </a:t>
                      </a:r>
                      <a:r>
                        <a:rPr lang="en-US" sz="5000" b="1" dirty="0">
                          <a:solidFill>
                            <a:srgbClr val="C20F0F"/>
                          </a:solidFill>
                          <a:latin typeface="Ahkio Bold"/>
                          <a:ea typeface="Ahkio Bold"/>
                          <a:cs typeface="Ahkio Bold"/>
                          <a:sym typeface="Ahkio Bold"/>
                        </a:rPr>
                        <a:t> 53.28</a:t>
                      </a:r>
                      <a:r>
                        <a:rPr lang="en-US" sz="5000" b="1" dirty="0">
                          <a:solidFill>
                            <a:srgbClr val="000000"/>
                          </a:solidFill>
                          <a:latin typeface="Ahkio Bold"/>
                          <a:ea typeface="Ahkio Bold"/>
                          <a:cs typeface="Ahkio Bold"/>
                          <a:sym typeface="Ahkio Bold"/>
                        </a:rPr>
                        <a:t>39</a:t>
                      </a:r>
                      <a:endParaRPr lang="en-US" sz="1100" dirty="0"/>
                    </a:p>
                  </a:txBody>
                  <a:tcPr marL="66675" marR="66675" marT="66675" marB="66675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490724">
                <a:tc>
                  <a:txBody>
                    <a:bodyPr/>
                    <a:lstStyle/>
                    <a:p>
                      <a:pPr algn="ctr">
                        <a:lnSpc>
                          <a:spcPts val="7699"/>
                        </a:lnSpc>
                        <a:defRPr/>
                      </a:pPr>
                      <a:r>
                        <a:rPr lang="en-US" sz="5499" dirty="0">
                          <a:solidFill>
                            <a:srgbClr val="000000"/>
                          </a:solidFill>
                          <a:latin typeface="KG Primary Penmanship"/>
                          <a:ea typeface="KG Primary Penmanship"/>
                          <a:cs typeface="KG Primary Penmanship"/>
                          <a:sym typeface="KG Primary Penmanship"/>
                        </a:rPr>
                        <a:t>ladi model</a:t>
                      </a:r>
                      <a:endParaRPr lang="en-US" sz="1100" dirty="0"/>
                    </a:p>
                  </a:txBody>
                  <a:tcPr marL="66675" marR="66675" marT="66675" marB="66675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000"/>
                        </a:lnSpc>
                        <a:defRPr/>
                      </a:pPr>
                      <a:r>
                        <a:rPr lang="en-US" sz="5000" dirty="0">
                          <a:solidFill>
                            <a:srgbClr val="C20F0F"/>
                          </a:solidFill>
                          <a:latin typeface="Ahkio Thin"/>
                          <a:ea typeface="Ahkio Thin"/>
                          <a:cs typeface="Ahkio Thin"/>
                          <a:sym typeface="Ahkio Thin"/>
                        </a:rPr>
                        <a:t>  0.84</a:t>
                      </a:r>
                      <a:r>
                        <a:rPr lang="en-US" sz="5000" dirty="0">
                          <a:solidFill>
                            <a:srgbClr val="000000"/>
                          </a:solidFill>
                          <a:latin typeface="Ahkio Thin"/>
                          <a:ea typeface="Ahkio Thin"/>
                          <a:cs typeface="Ahkio Thin"/>
                          <a:sym typeface="Ahkio Thin"/>
                        </a:rPr>
                        <a:t>894            </a:t>
                      </a:r>
                      <a:r>
                        <a:rPr lang="en-US" sz="5000" dirty="0">
                          <a:solidFill>
                            <a:srgbClr val="C20F0F"/>
                          </a:solidFill>
                          <a:latin typeface="Ahkio Thin"/>
                          <a:ea typeface="Ahkio Thin"/>
                          <a:cs typeface="Ahkio Thin"/>
                          <a:sym typeface="Ahkio Thin"/>
                        </a:rPr>
                        <a:t>58.35</a:t>
                      </a:r>
                      <a:r>
                        <a:rPr lang="en-US" sz="5000" dirty="0">
                          <a:solidFill>
                            <a:srgbClr val="000000"/>
                          </a:solidFill>
                          <a:latin typeface="Ahkio Thin"/>
                          <a:ea typeface="Ahkio Thin"/>
                          <a:cs typeface="Ahkio Thin"/>
                          <a:sym typeface="Ahkio Thin"/>
                        </a:rPr>
                        <a:t>35</a:t>
                      </a:r>
                      <a:endParaRPr lang="en-US" sz="1100" dirty="0"/>
                    </a:p>
                  </a:txBody>
                  <a:tcPr marL="66675" marR="66675" marT="66675" marB="66675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" name="TextBox 5"/>
          <p:cNvSpPr txBox="1"/>
          <p:nvPr/>
        </p:nvSpPr>
        <p:spPr>
          <a:xfrm>
            <a:off x="3985660" y="617572"/>
            <a:ext cx="10321177" cy="1295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499"/>
              </a:lnSpc>
              <a:spcBef>
                <a:spcPct val="0"/>
              </a:spcBef>
            </a:pPr>
            <a:r>
              <a:rPr lang="en-US" sz="7499" dirty="0">
                <a:solidFill>
                  <a:srgbClr val="000000"/>
                </a:solidFill>
                <a:latin typeface="Ahkio Light"/>
                <a:ea typeface="Ahkio Light"/>
                <a:cs typeface="Ahkio Light"/>
                <a:sym typeface="Ahkio Light"/>
              </a:rPr>
              <a:t>Final Result</a:t>
            </a:r>
          </a:p>
        </p:txBody>
      </p:sp>
      <p:sp>
        <p:nvSpPr>
          <p:cNvPr id="6" name="AutoShape 6"/>
          <p:cNvSpPr/>
          <p:nvPr/>
        </p:nvSpPr>
        <p:spPr>
          <a:xfrm flipV="1">
            <a:off x="12013574" y="3812449"/>
            <a:ext cx="0" cy="729103"/>
          </a:xfrm>
          <a:prstGeom prst="line">
            <a:avLst/>
          </a:prstGeom>
          <a:ln w="95250" cap="flat">
            <a:solidFill>
              <a:srgbClr val="44A87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 dirty="0"/>
          </a:p>
        </p:txBody>
      </p:sp>
      <p:sp>
        <p:nvSpPr>
          <p:cNvPr id="7" name="AutoShape 7"/>
          <p:cNvSpPr/>
          <p:nvPr/>
        </p:nvSpPr>
        <p:spPr>
          <a:xfrm>
            <a:off x="14767857" y="3812449"/>
            <a:ext cx="0" cy="729103"/>
          </a:xfrm>
          <a:prstGeom prst="line">
            <a:avLst/>
          </a:prstGeom>
          <a:ln w="95250" cap="flat">
            <a:solidFill>
              <a:srgbClr val="C20F0F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828800" y="2093508"/>
            <a:ext cx="14694275" cy="6195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346"/>
              </a:lnSpc>
              <a:spcBef>
                <a:spcPct val="0"/>
              </a:spcBef>
            </a:pPr>
            <a:r>
              <a:rPr lang="en-US" sz="3818" dirty="0">
                <a:solidFill>
                  <a:srgbClr val="000000"/>
                </a:solidFill>
                <a:latin typeface="Ahkio Thin"/>
                <a:ea typeface="Ahkio Thin"/>
                <a:cs typeface="Ahkio Thin"/>
                <a:sym typeface="Ahkio Thin"/>
              </a:rPr>
              <a:t>Garment            Body                Trial_1                  Trial_2                   Trial_4                 Trial_5                              </a:t>
            </a:r>
          </a:p>
        </p:txBody>
      </p:sp>
      <p:sp>
        <p:nvSpPr>
          <p:cNvPr id="3" name="AutoShape 3"/>
          <p:cNvSpPr/>
          <p:nvPr/>
        </p:nvSpPr>
        <p:spPr>
          <a:xfrm>
            <a:off x="6212650" y="1517104"/>
            <a:ext cx="6368127" cy="0"/>
          </a:xfrm>
          <a:prstGeom prst="line">
            <a:avLst/>
          </a:prstGeom>
          <a:ln w="95250" cap="rnd">
            <a:solidFill>
              <a:srgbClr val="3E6F9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 dirty="0"/>
          </a:p>
        </p:txBody>
      </p:sp>
      <p:sp>
        <p:nvSpPr>
          <p:cNvPr id="4" name="TextBox 4"/>
          <p:cNvSpPr txBox="1"/>
          <p:nvPr/>
        </p:nvSpPr>
        <p:spPr>
          <a:xfrm>
            <a:off x="4236125" y="419100"/>
            <a:ext cx="10321177" cy="1066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  <a:spcBef>
                <a:spcPct val="0"/>
              </a:spcBef>
            </a:pPr>
            <a:r>
              <a:rPr lang="en-US" sz="6000" dirty="0">
                <a:solidFill>
                  <a:srgbClr val="000000"/>
                </a:solidFill>
                <a:latin typeface="Ahkio Light"/>
                <a:ea typeface="Ahkio Light"/>
                <a:cs typeface="Ahkio Light"/>
                <a:sym typeface="Ahkio Light"/>
              </a:rPr>
              <a:t>Dresses Visual Results</a:t>
            </a:r>
          </a:p>
        </p:txBody>
      </p:sp>
      <p:sp>
        <p:nvSpPr>
          <p:cNvPr id="5" name="Freeform 5"/>
          <p:cNvSpPr/>
          <p:nvPr/>
        </p:nvSpPr>
        <p:spPr>
          <a:xfrm>
            <a:off x="1142945" y="2739675"/>
            <a:ext cx="2551463" cy="3460772"/>
          </a:xfrm>
          <a:custGeom>
            <a:avLst/>
            <a:gdLst/>
            <a:ahLst/>
            <a:cxnLst/>
            <a:rect l="l" t="t" r="r" b="b"/>
            <a:pathLst>
              <a:path w="2551463" h="3460772">
                <a:moveTo>
                  <a:pt x="0" y="0"/>
                </a:moveTo>
                <a:lnTo>
                  <a:pt x="2551463" y="0"/>
                </a:lnTo>
                <a:lnTo>
                  <a:pt x="2551463" y="3460771"/>
                </a:lnTo>
                <a:lnTo>
                  <a:pt x="0" y="346077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64" r="-864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6" name="Freeform 6"/>
          <p:cNvSpPr/>
          <p:nvPr/>
        </p:nvSpPr>
        <p:spPr>
          <a:xfrm>
            <a:off x="6228785" y="2903367"/>
            <a:ext cx="2435935" cy="3378474"/>
          </a:xfrm>
          <a:custGeom>
            <a:avLst/>
            <a:gdLst/>
            <a:ahLst/>
            <a:cxnLst/>
            <a:rect l="l" t="t" r="r" b="b"/>
            <a:pathLst>
              <a:path w="2435935" h="3378474">
                <a:moveTo>
                  <a:pt x="0" y="0"/>
                </a:moveTo>
                <a:lnTo>
                  <a:pt x="2435935" y="0"/>
                </a:lnTo>
                <a:lnTo>
                  <a:pt x="2435935" y="3378474"/>
                </a:lnTo>
                <a:lnTo>
                  <a:pt x="0" y="337847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009" r="-2009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7" name="Freeform 7"/>
          <p:cNvSpPr/>
          <p:nvPr/>
        </p:nvSpPr>
        <p:spPr>
          <a:xfrm>
            <a:off x="3531790" y="2891502"/>
            <a:ext cx="2412837" cy="3346439"/>
          </a:xfrm>
          <a:custGeom>
            <a:avLst/>
            <a:gdLst/>
            <a:ahLst/>
            <a:cxnLst/>
            <a:rect l="l" t="t" r="r" b="b"/>
            <a:pathLst>
              <a:path w="2412837" h="3346439">
                <a:moveTo>
                  <a:pt x="0" y="0"/>
                </a:moveTo>
                <a:lnTo>
                  <a:pt x="2412837" y="0"/>
                </a:lnTo>
                <a:lnTo>
                  <a:pt x="2412837" y="3346439"/>
                </a:lnTo>
                <a:lnTo>
                  <a:pt x="0" y="33464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009" r="-2009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Freeform 8"/>
          <p:cNvSpPr/>
          <p:nvPr/>
        </p:nvSpPr>
        <p:spPr>
          <a:xfrm>
            <a:off x="3567404" y="6371291"/>
            <a:ext cx="2252165" cy="3676312"/>
          </a:xfrm>
          <a:custGeom>
            <a:avLst/>
            <a:gdLst/>
            <a:ahLst/>
            <a:cxnLst/>
            <a:rect l="l" t="t" r="r" b="b"/>
            <a:pathLst>
              <a:path w="2252165" h="3676312">
                <a:moveTo>
                  <a:pt x="0" y="0"/>
                </a:moveTo>
                <a:lnTo>
                  <a:pt x="2252164" y="0"/>
                </a:lnTo>
                <a:lnTo>
                  <a:pt x="2252164" y="3676312"/>
                </a:lnTo>
                <a:lnTo>
                  <a:pt x="0" y="367631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5492" r="-3542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9" name="Freeform 9"/>
          <p:cNvSpPr/>
          <p:nvPr/>
        </p:nvSpPr>
        <p:spPr>
          <a:xfrm>
            <a:off x="6316960" y="6416411"/>
            <a:ext cx="2259584" cy="3631193"/>
          </a:xfrm>
          <a:custGeom>
            <a:avLst/>
            <a:gdLst/>
            <a:ahLst/>
            <a:cxnLst/>
            <a:rect l="l" t="t" r="r" b="b"/>
            <a:pathLst>
              <a:path w="2259584" h="3631193">
                <a:moveTo>
                  <a:pt x="0" y="0"/>
                </a:moveTo>
                <a:lnTo>
                  <a:pt x="2259584" y="0"/>
                </a:lnTo>
                <a:lnTo>
                  <a:pt x="2259584" y="3631192"/>
                </a:lnTo>
                <a:lnTo>
                  <a:pt x="0" y="363119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0263" r="-10263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0" name="Freeform 10"/>
          <p:cNvSpPr/>
          <p:nvPr/>
        </p:nvSpPr>
        <p:spPr>
          <a:xfrm>
            <a:off x="1269949" y="6177396"/>
            <a:ext cx="2297455" cy="3972312"/>
          </a:xfrm>
          <a:custGeom>
            <a:avLst/>
            <a:gdLst/>
            <a:ahLst/>
            <a:cxnLst/>
            <a:rect l="l" t="t" r="r" b="b"/>
            <a:pathLst>
              <a:path w="2297455" h="3972312">
                <a:moveTo>
                  <a:pt x="0" y="0"/>
                </a:moveTo>
                <a:lnTo>
                  <a:pt x="2297455" y="0"/>
                </a:lnTo>
                <a:lnTo>
                  <a:pt x="2297455" y="3972313"/>
                </a:lnTo>
                <a:lnTo>
                  <a:pt x="0" y="397231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0263" r="-10263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>
          <a:xfrm>
            <a:off x="8999609" y="6455910"/>
            <a:ext cx="2275769" cy="3631193"/>
          </a:xfrm>
          <a:custGeom>
            <a:avLst/>
            <a:gdLst/>
            <a:ahLst/>
            <a:cxnLst/>
            <a:rect l="l" t="t" r="r" b="b"/>
            <a:pathLst>
              <a:path w="2275769" h="3631193">
                <a:moveTo>
                  <a:pt x="0" y="0"/>
                </a:moveTo>
                <a:lnTo>
                  <a:pt x="2275769" y="0"/>
                </a:lnTo>
                <a:lnTo>
                  <a:pt x="2275769" y="3631193"/>
                </a:lnTo>
                <a:lnTo>
                  <a:pt x="0" y="363119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13829" r="-5840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2" name="Freeform 12"/>
          <p:cNvSpPr/>
          <p:nvPr/>
        </p:nvSpPr>
        <p:spPr>
          <a:xfrm>
            <a:off x="9062014" y="3020938"/>
            <a:ext cx="2348456" cy="3257147"/>
          </a:xfrm>
          <a:custGeom>
            <a:avLst/>
            <a:gdLst/>
            <a:ahLst/>
            <a:cxnLst/>
            <a:rect l="l" t="t" r="r" b="b"/>
            <a:pathLst>
              <a:path w="2348456" h="3257147">
                <a:moveTo>
                  <a:pt x="0" y="0"/>
                </a:moveTo>
                <a:lnTo>
                  <a:pt x="2348456" y="0"/>
                </a:lnTo>
                <a:lnTo>
                  <a:pt x="2348456" y="3257147"/>
                </a:lnTo>
                <a:lnTo>
                  <a:pt x="0" y="325714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2009" r="-2009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3" name="Freeform 13"/>
          <p:cNvSpPr/>
          <p:nvPr/>
        </p:nvSpPr>
        <p:spPr>
          <a:xfrm>
            <a:off x="14683921" y="3046284"/>
            <a:ext cx="2348456" cy="3257147"/>
          </a:xfrm>
          <a:custGeom>
            <a:avLst/>
            <a:gdLst/>
            <a:ahLst/>
            <a:cxnLst/>
            <a:rect l="l" t="t" r="r" b="b"/>
            <a:pathLst>
              <a:path w="2348456" h="3257147">
                <a:moveTo>
                  <a:pt x="0" y="0"/>
                </a:moveTo>
                <a:lnTo>
                  <a:pt x="2348456" y="0"/>
                </a:lnTo>
                <a:lnTo>
                  <a:pt x="2348456" y="3257148"/>
                </a:lnTo>
                <a:lnTo>
                  <a:pt x="0" y="325714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2009" r="-2009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4" name="Freeform 14"/>
          <p:cNvSpPr/>
          <p:nvPr/>
        </p:nvSpPr>
        <p:spPr>
          <a:xfrm>
            <a:off x="11871379" y="3090809"/>
            <a:ext cx="2348456" cy="3257147"/>
          </a:xfrm>
          <a:custGeom>
            <a:avLst/>
            <a:gdLst/>
            <a:ahLst/>
            <a:cxnLst/>
            <a:rect l="l" t="t" r="r" b="b"/>
            <a:pathLst>
              <a:path w="2348456" h="3257147">
                <a:moveTo>
                  <a:pt x="0" y="0"/>
                </a:moveTo>
                <a:lnTo>
                  <a:pt x="2348456" y="0"/>
                </a:lnTo>
                <a:lnTo>
                  <a:pt x="2348456" y="3257147"/>
                </a:lnTo>
                <a:lnTo>
                  <a:pt x="0" y="3257147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2009" r="-2009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5" name="Freeform 15"/>
          <p:cNvSpPr/>
          <p:nvPr/>
        </p:nvSpPr>
        <p:spPr>
          <a:xfrm>
            <a:off x="14555386" y="6455910"/>
            <a:ext cx="2589669" cy="3591693"/>
          </a:xfrm>
          <a:custGeom>
            <a:avLst/>
            <a:gdLst/>
            <a:ahLst/>
            <a:cxnLst/>
            <a:rect l="l" t="t" r="r" b="b"/>
            <a:pathLst>
              <a:path w="2589669" h="3591693">
                <a:moveTo>
                  <a:pt x="0" y="0"/>
                </a:moveTo>
                <a:lnTo>
                  <a:pt x="2589669" y="0"/>
                </a:lnTo>
                <a:lnTo>
                  <a:pt x="2589669" y="3591693"/>
                </a:lnTo>
                <a:lnTo>
                  <a:pt x="0" y="3591693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-2009" r="-2009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6" name="Freeform 16"/>
          <p:cNvSpPr/>
          <p:nvPr/>
        </p:nvSpPr>
        <p:spPr>
          <a:xfrm>
            <a:off x="11627803" y="6447156"/>
            <a:ext cx="2573813" cy="3600447"/>
          </a:xfrm>
          <a:custGeom>
            <a:avLst/>
            <a:gdLst/>
            <a:ahLst/>
            <a:cxnLst/>
            <a:rect l="l" t="t" r="r" b="b"/>
            <a:pathLst>
              <a:path w="2573813" h="3600447">
                <a:moveTo>
                  <a:pt x="0" y="0"/>
                </a:moveTo>
                <a:lnTo>
                  <a:pt x="2573813" y="0"/>
                </a:lnTo>
                <a:lnTo>
                  <a:pt x="2573813" y="3600447"/>
                </a:lnTo>
                <a:lnTo>
                  <a:pt x="0" y="3600447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-2457" r="-2457"/>
            </a:stretch>
          </a:blipFill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340466" y="2956976"/>
            <a:ext cx="2187564" cy="3173726"/>
          </a:xfrm>
          <a:custGeom>
            <a:avLst/>
            <a:gdLst/>
            <a:ahLst/>
            <a:cxnLst/>
            <a:rect l="l" t="t" r="r" b="b"/>
            <a:pathLst>
              <a:path w="2187564" h="3173726">
                <a:moveTo>
                  <a:pt x="0" y="0"/>
                </a:moveTo>
                <a:lnTo>
                  <a:pt x="2187564" y="0"/>
                </a:lnTo>
                <a:lnTo>
                  <a:pt x="2187564" y="3173725"/>
                </a:lnTo>
                <a:lnTo>
                  <a:pt x="0" y="31737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9400" t="-31845" r="-14606" b="-9691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Freeform 3"/>
          <p:cNvSpPr/>
          <p:nvPr/>
        </p:nvSpPr>
        <p:spPr>
          <a:xfrm>
            <a:off x="3839857" y="2948648"/>
            <a:ext cx="1970056" cy="3190380"/>
          </a:xfrm>
          <a:custGeom>
            <a:avLst/>
            <a:gdLst/>
            <a:ahLst/>
            <a:cxnLst/>
            <a:rect l="l" t="t" r="r" b="b"/>
            <a:pathLst>
              <a:path w="1970056" h="3190380">
                <a:moveTo>
                  <a:pt x="0" y="0"/>
                </a:moveTo>
                <a:lnTo>
                  <a:pt x="1970056" y="0"/>
                </a:lnTo>
                <a:lnTo>
                  <a:pt x="1970056" y="3190381"/>
                </a:lnTo>
                <a:lnTo>
                  <a:pt x="0" y="31903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9174" t="-20598" r="-16180" b="-4610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Freeform 4"/>
          <p:cNvSpPr/>
          <p:nvPr/>
        </p:nvSpPr>
        <p:spPr>
          <a:xfrm>
            <a:off x="1591966" y="2794260"/>
            <a:ext cx="1996644" cy="3499157"/>
          </a:xfrm>
          <a:custGeom>
            <a:avLst/>
            <a:gdLst/>
            <a:ahLst/>
            <a:cxnLst/>
            <a:rect l="l" t="t" r="r" b="b"/>
            <a:pathLst>
              <a:path w="1996644" h="3499157">
                <a:moveTo>
                  <a:pt x="0" y="0"/>
                </a:moveTo>
                <a:lnTo>
                  <a:pt x="1996644" y="0"/>
                </a:lnTo>
                <a:lnTo>
                  <a:pt x="1996644" y="3499157"/>
                </a:lnTo>
                <a:lnTo>
                  <a:pt x="0" y="349915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7288" r="-18441" b="-3287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Freeform 5"/>
          <p:cNvSpPr/>
          <p:nvPr/>
        </p:nvSpPr>
        <p:spPr>
          <a:xfrm>
            <a:off x="6262028" y="6485490"/>
            <a:ext cx="2383685" cy="3306008"/>
          </a:xfrm>
          <a:custGeom>
            <a:avLst/>
            <a:gdLst/>
            <a:ahLst/>
            <a:cxnLst/>
            <a:rect l="l" t="t" r="r" b="b"/>
            <a:pathLst>
              <a:path w="2383685" h="3306008">
                <a:moveTo>
                  <a:pt x="0" y="0"/>
                </a:moveTo>
                <a:lnTo>
                  <a:pt x="2383685" y="0"/>
                </a:lnTo>
                <a:lnTo>
                  <a:pt x="2383685" y="3306008"/>
                </a:lnTo>
                <a:lnTo>
                  <a:pt x="0" y="330600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009" r="-2009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6" name="Freeform 6"/>
          <p:cNvSpPr/>
          <p:nvPr/>
        </p:nvSpPr>
        <p:spPr>
          <a:xfrm>
            <a:off x="1452022" y="6552239"/>
            <a:ext cx="2276532" cy="3157394"/>
          </a:xfrm>
          <a:custGeom>
            <a:avLst/>
            <a:gdLst/>
            <a:ahLst/>
            <a:cxnLst/>
            <a:rect l="l" t="t" r="r" b="b"/>
            <a:pathLst>
              <a:path w="2276532" h="3157394">
                <a:moveTo>
                  <a:pt x="0" y="0"/>
                </a:moveTo>
                <a:lnTo>
                  <a:pt x="2276532" y="0"/>
                </a:lnTo>
                <a:lnTo>
                  <a:pt x="2276532" y="3157394"/>
                </a:lnTo>
                <a:lnTo>
                  <a:pt x="0" y="315739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009" r="-2009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7" name="Freeform 7"/>
          <p:cNvSpPr/>
          <p:nvPr/>
        </p:nvSpPr>
        <p:spPr>
          <a:xfrm>
            <a:off x="3642732" y="6470162"/>
            <a:ext cx="2403552" cy="3333561"/>
          </a:xfrm>
          <a:custGeom>
            <a:avLst/>
            <a:gdLst/>
            <a:ahLst/>
            <a:cxnLst/>
            <a:rect l="l" t="t" r="r" b="b"/>
            <a:pathLst>
              <a:path w="2403552" h="3333561">
                <a:moveTo>
                  <a:pt x="0" y="0"/>
                </a:moveTo>
                <a:lnTo>
                  <a:pt x="2403551" y="0"/>
                </a:lnTo>
                <a:lnTo>
                  <a:pt x="2403551" y="3333561"/>
                </a:lnTo>
                <a:lnTo>
                  <a:pt x="0" y="333356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2009" r="-2009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Freeform 8"/>
          <p:cNvSpPr/>
          <p:nvPr/>
        </p:nvSpPr>
        <p:spPr>
          <a:xfrm>
            <a:off x="9061574" y="2972274"/>
            <a:ext cx="2268684" cy="3151730"/>
          </a:xfrm>
          <a:custGeom>
            <a:avLst/>
            <a:gdLst/>
            <a:ahLst/>
            <a:cxnLst/>
            <a:rect l="l" t="t" r="r" b="b"/>
            <a:pathLst>
              <a:path w="2268684" h="3151730">
                <a:moveTo>
                  <a:pt x="0" y="0"/>
                </a:moveTo>
                <a:lnTo>
                  <a:pt x="2268684" y="0"/>
                </a:lnTo>
                <a:lnTo>
                  <a:pt x="2268684" y="3151730"/>
                </a:lnTo>
                <a:lnTo>
                  <a:pt x="0" y="315173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30375" t="-25502" r="-9013" b="-8277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9" name="Freeform 9"/>
          <p:cNvSpPr/>
          <p:nvPr/>
        </p:nvSpPr>
        <p:spPr>
          <a:xfrm>
            <a:off x="8932551" y="6548474"/>
            <a:ext cx="2417330" cy="3352671"/>
          </a:xfrm>
          <a:custGeom>
            <a:avLst/>
            <a:gdLst/>
            <a:ahLst/>
            <a:cxnLst/>
            <a:rect l="l" t="t" r="r" b="b"/>
            <a:pathLst>
              <a:path w="2417330" h="3352671">
                <a:moveTo>
                  <a:pt x="0" y="0"/>
                </a:moveTo>
                <a:lnTo>
                  <a:pt x="2417330" y="0"/>
                </a:lnTo>
                <a:lnTo>
                  <a:pt x="2417330" y="3352671"/>
                </a:lnTo>
                <a:lnTo>
                  <a:pt x="0" y="335267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2009" r="-2009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0" name="Freeform 10"/>
          <p:cNvSpPr/>
          <p:nvPr/>
        </p:nvSpPr>
        <p:spPr>
          <a:xfrm>
            <a:off x="11578370" y="6485180"/>
            <a:ext cx="2538677" cy="3520971"/>
          </a:xfrm>
          <a:custGeom>
            <a:avLst/>
            <a:gdLst/>
            <a:ahLst/>
            <a:cxnLst/>
            <a:rect l="l" t="t" r="r" b="b"/>
            <a:pathLst>
              <a:path w="2538677" h="3520971">
                <a:moveTo>
                  <a:pt x="0" y="0"/>
                </a:moveTo>
                <a:lnTo>
                  <a:pt x="2538677" y="0"/>
                </a:lnTo>
                <a:lnTo>
                  <a:pt x="2538677" y="3520971"/>
                </a:lnTo>
                <a:lnTo>
                  <a:pt x="0" y="352097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2009" r="-2009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>
          <a:xfrm>
            <a:off x="14278545" y="6354296"/>
            <a:ext cx="2557432" cy="3546983"/>
          </a:xfrm>
          <a:custGeom>
            <a:avLst/>
            <a:gdLst/>
            <a:ahLst/>
            <a:cxnLst/>
            <a:rect l="l" t="t" r="r" b="b"/>
            <a:pathLst>
              <a:path w="2557432" h="3546983">
                <a:moveTo>
                  <a:pt x="0" y="0"/>
                </a:moveTo>
                <a:lnTo>
                  <a:pt x="2557433" y="0"/>
                </a:lnTo>
                <a:lnTo>
                  <a:pt x="2557433" y="3546983"/>
                </a:lnTo>
                <a:lnTo>
                  <a:pt x="0" y="3546983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2009" r="-2009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2" name="Freeform 12"/>
          <p:cNvSpPr/>
          <p:nvPr/>
        </p:nvSpPr>
        <p:spPr>
          <a:xfrm>
            <a:off x="14557302" y="2851415"/>
            <a:ext cx="2259052" cy="3241047"/>
          </a:xfrm>
          <a:custGeom>
            <a:avLst/>
            <a:gdLst/>
            <a:ahLst/>
            <a:cxnLst/>
            <a:rect l="l" t="t" r="r" b="b"/>
            <a:pathLst>
              <a:path w="2259052" h="3241047">
                <a:moveTo>
                  <a:pt x="0" y="0"/>
                </a:moveTo>
                <a:lnTo>
                  <a:pt x="2259053" y="0"/>
                </a:lnTo>
                <a:lnTo>
                  <a:pt x="2259053" y="3241047"/>
                </a:lnTo>
                <a:lnTo>
                  <a:pt x="0" y="3241047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-22057" t="-19866" r="-12477" b="-5163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3" name="Freeform 13"/>
          <p:cNvSpPr/>
          <p:nvPr/>
        </p:nvSpPr>
        <p:spPr>
          <a:xfrm>
            <a:off x="11863802" y="2923211"/>
            <a:ext cx="2159956" cy="3241254"/>
          </a:xfrm>
          <a:custGeom>
            <a:avLst/>
            <a:gdLst/>
            <a:ahLst/>
            <a:cxnLst/>
            <a:rect l="l" t="t" r="r" b="b"/>
            <a:pathLst>
              <a:path w="2159956" h="3241254">
                <a:moveTo>
                  <a:pt x="0" y="0"/>
                </a:moveTo>
                <a:lnTo>
                  <a:pt x="2159956" y="0"/>
                </a:lnTo>
                <a:lnTo>
                  <a:pt x="2159956" y="3241254"/>
                </a:lnTo>
                <a:lnTo>
                  <a:pt x="0" y="3241254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-42859" t="-28320" r="-11623" b="-8942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5" name="AutoShape 15"/>
          <p:cNvSpPr/>
          <p:nvPr/>
        </p:nvSpPr>
        <p:spPr>
          <a:xfrm>
            <a:off x="6212650" y="1517104"/>
            <a:ext cx="6368127" cy="0"/>
          </a:xfrm>
          <a:prstGeom prst="line">
            <a:avLst/>
          </a:prstGeom>
          <a:ln w="95250" cap="rnd">
            <a:solidFill>
              <a:srgbClr val="3E6F9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 dirty="0"/>
          </a:p>
        </p:txBody>
      </p:sp>
      <p:sp>
        <p:nvSpPr>
          <p:cNvPr id="16" name="TextBox 16"/>
          <p:cNvSpPr txBox="1"/>
          <p:nvPr/>
        </p:nvSpPr>
        <p:spPr>
          <a:xfrm>
            <a:off x="4236125" y="419100"/>
            <a:ext cx="10321177" cy="1066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  <a:spcBef>
                <a:spcPct val="0"/>
              </a:spcBef>
            </a:pPr>
            <a:r>
              <a:rPr lang="en-US" sz="6000" dirty="0">
                <a:solidFill>
                  <a:srgbClr val="000000"/>
                </a:solidFill>
                <a:latin typeface="Ahkio Light"/>
                <a:ea typeface="Ahkio Light"/>
                <a:cs typeface="Ahkio Light"/>
                <a:sym typeface="Ahkio Light"/>
              </a:rPr>
              <a:t>Dresses Visual Results</a:t>
            </a:r>
          </a:p>
        </p:txBody>
      </p:sp>
      <p:sp>
        <p:nvSpPr>
          <p:cNvPr id="19" name="TextBox 2">
            <a:extLst>
              <a:ext uri="{FF2B5EF4-FFF2-40B4-BE49-F238E27FC236}">
                <a16:creationId xmlns="" xmlns:a16="http://schemas.microsoft.com/office/drawing/2014/main" id="{B3B65A3A-2701-E11F-632D-55BBC5583789}"/>
              </a:ext>
            </a:extLst>
          </p:cNvPr>
          <p:cNvSpPr txBox="1"/>
          <p:nvPr/>
        </p:nvSpPr>
        <p:spPr>
          <a:xfrm>
            <a:off x="1828800" y="2093508"/>
            <a:ext cx="14694275" cy="6195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346"/>
              </a:lnSpc>
              <a:spcBef>
                <a:spcPct val="0"/>
              </a:spcBef>
            </a:pPr>
            <a:r>
              <a:rPr lang="en-US" sz="3818" dirty="0">
                <a:solidFill>
                  <a:srgbClr val="000000"/>
                </a:solidFill>
                <a:latin typeface="Ahkio Thin"/>
                <a:ea typeface="Ahkio Thin"/>
                <a:cs typeface="Ahkio Thin"/>
                <a:sym typeface="Ahkio Thin"/>
              </a:rPr>
              <a:t>Garment            Body                Trial_1                  Trial_2                   Trial_4                 Trial_5                              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63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336945" y="337772"/>
            <a:ext cx="17614110" cy="9611456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3" name="TextBox 3"/>
          <p:cNvSpPr txBox="1"/>
          <p:nvPr/>
        </p:nvSpPr>
        <p:spPr>
          <a:xfrm>
            <a:off x="871130" y="3237971"/>
            <a:ext cx="10277047" cy="4645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00"/>
              </a:lnSpc>
            </a:pPr>
            <a:r>
              <a:rPr lang="en-US" sz="5000" dirty="0">
                <a:solidFill>
                  <a:srgbClr val="000000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TryFit is a multicategory project that brings together </a:t>
            </a:r>
            <a:r>
              <a:rPr lang="en-US" sz="5000" dirty="0">
                <a:solidFill>
                  <a:srgbClr val="C20F0F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artificial intelligence</a:t>
            </a:r>
            <a:r>
              <a:rPr lang="en-US" sz="5000" dirty="0">
                <a:solidFill>
                  <a:srgbClr val="000000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, </a:t>
            </a:r>
            <a:r>
              <a:rPr lang="en-US" sz="5000" dirty="0">
                <a:solidFill>
                  <a:srgbClr val="C20F0F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computer vision</a:t>
            </a:r>
            <a:r>
              <a:rPr lang="en-US" sz="5000" dirty="0">
                <a:solidFill>
                  <a:srgbClr val="000000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 and </a:t>
            </a:r>
            <a:r>
              <a:rPr lang="en-US" sz="5000" dirty="0">
                <a:solidFill>
                  <a:srgbClr val="C20F0F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fashion technology</a:t>
            </a:r>
            <a:r>
              <a:rPr lang="en-US" sz="5000" dirty="0">
                <a:solidFill>
                  <a:srgbClr val="000000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. It goes beyond traditional VTON by focusing on </a:t>
            </a:r>
            <a:r>
              <a:rPr lang="en-US" sz="5000" dirty="0">
                <a:solidFill>
                  <a:srgbClr val="C20F0F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realistic </a:t>
            </a:r>
            <a:r>
              <a:rPr lang="en-US" sz="5000" dirty="0">
                <a:solidFill>
                  <a:srgbClr val="000000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garment fitting, </a:t>
            </a:r>
            <a:r>
              <a:rPr lang="en-US" sz="5000" dirty="0">
                <a:solidFill>
                  <a:srgbClr val="C20F0F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cultural diversity</a:t>
            </a:r>
            <a:r>
              <a:rPr lang="en-US" sz="5000" dirty="0">
                <a:solidFill>
                  <a:srgbClr val="000000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 and support for</a:t>
            </a:r>
            <a:r>
              <a:rPr lang="en-US" sz="5000" dirty="0">
                <a:solidFill>
                  <a:srgbClr val="C20F0F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 modest fashion</a:t>
            </a:r>
            <a:r>
              <a:rPr lang="en-US" sz="5000" dirty="0">
                <a:solidFill>
                  <a:srgbClr val="000000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.</a:t>
            </a:r>
          </a:p>
        </p:txBody>
      </p:sp>
      <p:sp>
        <p:nvSpPr>
          <p:cNvPr id="4" name="Freeform 4"/>
          <p:cNvSpPr/>
          <p:nvPr/>
        </p:nvSpPr>
        <p:spPr>
          <a:xfrm>
            <a:off x="11573026" y="1796703"/>
            <a:ext cx="5686274" cy="7367059"/>
          </a:xfrm>
          <a:custGeom>
            <a:avLst/>
            <a:gdLst/>
            <a:ahLst/>
            <a:cxnLst/>
            <a:rect l="l" t="t" r="r" b="b"/>
            <a:pathLst>
              <a:path w="5686274" h="7367059">
                <a:moveTo>
                  <a:pt x="0" y="0"/>
                </a:moveTo>
                <a:lnTo>
                  <a:pt x="5686274" y="0"/>
                </a:lnTo>
                <a:lnTo>
                  <a:pt x="5686274" y="7367058"/>
                </a:lnTo>
                <a:lnTo>
                  <a:pt x="0" y="73670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5460" r="-14098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TextBox 5"/>
          <p:cNvSpPr txBox="1"/>
          <p:nvPr/>
        </p:nvSpPr>
        <p:spPr>
          <a:xfrm>
            <a:off x="1907727" y="583852"/>
            <a:ext cx="14136103" cy="1212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r>
              <a:rPr lang="en-US" sz="6999" dirty="0">
                <a:solidFill>
                  <a:srgbClr val="000000"/>
                </a:solidFill>
                <a:latin typeface="Ahkio Light"/>
                <a:ea typeface="Ahkio Light"/>
                <a:cs typeface="Ahkio Light"/>
                <a:sym typeface="Ahkio Light"/>
              </a:rPr>
              <a:t>Introduction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/>
          <p:cNvSpPr/>
          <p:nvPr/>
        </p:nvSpPr>
        <p:spPr>
          <a:xfrm>
            <a:off x="6212650" y="1561700"/>
            <a:ext cx="6368127" cy="0"/>
          </a:xfrm>
          <a:prstGeom prst="line">
            <a:avLst/>
          </a:prstGeom>
          <a:ln w="95250" cap="rnd">
            <a:solidFill>
              <a:srgbClr val="3E6F9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 dirty="0"/>
          </a:p>
        </p:txBody>
      </p:sp>
      <p:sp>
        <p:nvSpPr>
          <p:cNvPr id="4" name="TextBox 4"/>
          <p:cNvSpPr txBox="1"/>
          <p:nvPr/>
        </p:nvSpPr>
        <p:spPr>
          <a:xfrm>
            <a:off x="4236125" y="419100"/>
            <a:ext cx="10321177" cy="1066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  <a:spcBef>
                <a:spcPct val="0"/>
              </a:spcBef>
            </a:pPr>
            <a:r>
              <a:rPr lang="en-US" sz="6000" dirty="0">
                <a:solidFill>
                  <a:srgbClr val="000000"/>
                </a:solidFill>
                <a:latin typeface="Ahkio Light"/>
                <a:ea typeface="Ahkio Light"/>
                <a:cs typeface="Ahkio Light"/>
                <a:sym typeface="Ahkio Light"/>
              </a:rPr>
              <a:t>Upper body Visual Results</a:t>
            </a:r>
          </a:p>
        </p:txBody>
      </p:sp>
      <p:sp>
        <p:nvSpPr>
          <p:cNvPr id="5" name="Freeform 5"/>
          <p:cNvSpPr/>
          <p:nvPr/>
        </p:nvSpPr>
        <p:spPr>
          <a:xfrm>
            <a:off x="6882985" y="3078884"/>
            <a:ext cx="2339099" cy="3011918"/>
          </a:xfrm>
          <a:custGeom>
            <a:avLst/>
            <a:gdLst/>
            <a:ahLst/>
            <a:cxnLst/>
            <a:rect l="l" t="t" r="r" b="b"/>
            <a:pathLst>
              <a:path w="2339099" h="3011918">
                <a:moveTo>
                  <a:pt x="0" y="0"/>
                </a:moveTo>
                <a:lnTo>
                  <a:pt x="2339099" y="0"/>
                </a:lnTo>
                <a:lnTo>
                  <a:pt x="2339099" y="3011918"/>
                </a:lnTo>
                <a:lnTo>
                  <a:pt x="0" y="30119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774" b="-1774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6" name="Freeform 6"/>
          <p:cNvSpPr/>
          <p:nvPr/>
        </p:nvSpPr>
        <p:spPr>
          <a:xfrm>
            <a:off x="1566493" y="6872512"/>
            <a:ext cx="2171823" cy="2796526"/>
          </a:xfrm>
          <a:custGeom>
            <a:avLst/>
            <a:gdLst/>
            <a:ahLst/>
            <a:cxnLst/>
            <a:rect l="l" t="t" r="r" b="b"/>
            <a:pathLst>
              <a:path w="2171823" h="2796526">
                <a:moveTo>
                  <a:pt x="0" y="0"/>
                </a:moveTo>
                <a:lnTo>
                  <a:pt x="2171822" y="0"/>
                </a:lnTo>
                <a:lnTo>
                  <a:pt x="2171822" y="2796525"/>
                </a:lnTo>
                <a:lnTo>
                  <a:pt x="0" y="27965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774" b="-1774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7" name="Freeform 7"/>
          <p:cNvSpPr/>
          <p:nvPr/>
        </p:nvSpPr>
        <p:spPr>
          <a:xfrm>
            <a:off x="4233598" y="3040925"/>
            <a:ext cx="2398058" cy="3087836"/>
          </a:xfrm>
          <a:custGeom>
            <a:avLst/>
            <a:gdLst/>
            <a:ahLst/>
            <a:cxnLst/>
            <a:rect l="l" t="t" r="r" b="b"/>
            <a:pathLst>
              <a:path w="2398058" h="3087836">
                <a:moveTo>
                  <a:pt x="0" y="0"/>
                </a:moveTo>
                <a:lnTo>
                  <a:pt x="2398059" y="0"/>
                </a:lnTo>
                <a:lnTo>
                  <a:pt x="2398059" y="3087836"/>
                </a:lnTo>
                <a:lnTo>
                  <a:pt x="0" y="308783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774" b="-1774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Freeform 8"/>
          <p:cNvSpPr/>
          <p:nvPr/>
        </p:nvSpPr>
        <p:spPr>
          <a:xfrm>
            <a:off x="1566493" y="3029517"/>
            <a:ext cx="2415777" cy="3110652"/>
          </a:xfrm>
          <a:custGeom>
            <a:avLst/>
            <a:gdLst/>
            <a:ahLst/>
            <a:cxnLst/>
            <a:rect l="l" t="t" r="r" b="b"/>
            <a:pathLst>
              <a:path w="2415777" h="3110652">
                <a:moveTo>
                  <a:pt x="0" y="0"/>
                </a:moveTo>
                <a:lnTo>
                  <a:pt x="2415777" y="0"/>
                </a:lnTo>
                <a:lnTo>
                  <a:pt x="2415777" y="3110652"/>
                </a:lnTo>
                <a:lnTo>
                  <a:pt x="0" y="311065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1774" b="-1774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9" name="Freeform 9"/>
          <p:cNvSpPr/>
          <p:nvPr/>
        </p:nvSpPr>
        <p:spPr>
          <a:xfrm>
            <a:off x="3989644" y="6726857"/>
            <a:ext cx="2398058" cy="3087836"/>
          </a:xfrm>
          <a:custGeom>
            <a:avLst/>
            <a:gdLst/>
            <a:ahLst/>
            <a:cxnLst/>
            <a:rect l="l" t="t" r="r" b="b"/>
            <a:pathLst>
              <a:path w="2398058" h="3087836">
                <a:moveTo>
                  <a:pt x="0" y="0"/>
                </a:moveTo>
                <a:lnTo>
                  <a:pt x="2398058" y="0"/>
                </a:lnTo>
                <a:lnTo>
                  <a:pt x="2398058" y="3087835"/>
                </a:lnTo>
                <a:lnTo>
                  <a:pt x="0" y="308783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1774" b="-1774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0" name="Freeform 10"/>
          <p:cNvSpPr/>
          <p:nvPr/>
        </p:nvSpPr>
        <p:spPr>
          <a:xfrm>
            <a:off x="6639030" y="6763615"/>
            <a:ext cx="2340964" cy="3014318"/>
          </a:xfrm>
          <a:custGeom>
            <a:avLst/>
            <a:gdLst/>
            <a:ahLst/>
            <a:cxnLst/>
            <a:rect l="l" t="t" r="r" b="b"/>
            <a:pathLst>
              <a:path w="2340964" h="3014318">
                <a:moveTo>
                  <a:pt x="0" y="0"/>
                </a:moveTo>
                <a:lnTo>
                  <a:pt x="2340964" y="0"/>
                </a:lnTo>
                <a:lnTo>
                  <a:pt x="2340964" y="3014319"/>
                </a:lnTo>
                <a:lnTo>
                  <a:pt x="0" y="301431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1774" b="-1774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>
          <a:xfrm>
            <a:off x="9473412" y="3078884"/>
            <a:ext cx="2339099" cy="3011918"/>
          </a:xfrm>
          <a:custGeom>
            <a:avLst/>
            <a:gdLst/>
            <a:ahLst/>
            <a:cxnLst/>
            <a:rect l="l" t="t" r="r" b="b"/>
            <a:pathLst>
              <a:path w="2339099" h="3011918">
                <a:moveTo>
                  <a:pt x="0" y="0"/>
                </a:moveTo>
                <a:lnTo>
                  <a:pt x="2339100" y="0"/>
                </a:lnTo>
                <a:lnTo>
                  <a:pt x="2339100" y="3011918"/>
                </a:lnTo>
                <a:lnTo>
                  <a:pt x="0" y="301191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1774" b="-1774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2" name="Freeform 12"/>
          <p:cNvSpPr/>
          <p:nvPr/>
        </p:nvSpPr>
        <p:spPr>
          <a:xfrm>
            <a:off x="9231322" y="6714955"/>
            <a:ext cx="2416544" cy="3111639"/>
          </a:xfrm>
          <a:custGeom>
            <a:avLst/>
            <a:gdLst/>
            <a:ahLst/>
            <a:cxnLst/>
            <a:rect l="l" t="t" r="r" b="b"/>
            <a:pathLst>
              <a:path w="2416544" h="3111639">
                <a:moveTo>
                  <a:pt x="0" y="0"/>
                </a:moveTo>
                <a:lnTo>
                  <a:pt x="2416544" y="0"/>
                </a:lnTo>
                <a:lnTo>
                  <a:pt x="2416544" y="3111639"/>
                </a:lnTo>
                <a:lnTo>
                  <a:pt x="0" y="311163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t="-1774" b="-1774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3" name="Freeform 13"/>
          <p:cNvSpPr/>
          <p:nvPr/>
        </p:nvSpPr>
        <p:spPr>
          <a:xfrm>
            <a:off x="14713227" y="2975590"/>
            <a:ext cx="2419319" cy="3115212"/>
          </a:xfrm>
          <a:custGeom>
            <a:avLst/>
            <a:gdLst/>
            <a:ahLst/>
            <a:cxnLst/>
            <a:rect l="l" t="t" r="r" b="b"/>
            <a:pathLst>
              <a:path w="2419319" h="3115212">
                <a:moveTo>
                  <a:pt x="0" y="0"/>
                </a:moveTo>
                <a:lnTo>
                  <a:pt x="2419319" y="0"/>
                </a:lnTo>
                <a:lnTo>
                  <a:pt x="2419319" y="3115212"/>
                </a:lnTo>
                <a:lnTo>
                  <a:pt x="0" y="311521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t="-1774" b="-1774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4" name="Freeform 14"/>
          <p:cNvSpPr/>
          <p:nvPr/>
        </p:nvSpPr>
        <p:spPr>
          <a:xfrm>
            <a:off x="14739916" y="6648744"/>
            <a:ext cx="2519384" cy="3244060"/>
          </a:xfrm>
          <a:custGeom>
            <a:avLst/>
            <a:gdLst/>
            <a:ahLst/>
            <a:cxnLst/>
            <a:rect l="l" t="t" r="r" b="b"/>
            <a:pathLst>
              <a:path w="2519384" h="3244060">
                <a:moveTo>
                  <a:pt x="0" y="0"/>
                </a:moveTo>
                <a:lnTo>
                  <a:pt x="2519384" y="0"/>
                </a:lnTo>
                <a:lnTo>
                  <a:pt x="2519384" y="3244061"/>
                </a:lnTo>
                <a:lnTo>
                  <a:pt x="0" y="3244061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t="-1774" b="-1774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5" name="Freeform 15"/>
          <p:cNvSpPr/>
          <p:nvPr/>
        </p:nvSpPr>
        <p:spPr>
          <a:xfrm>
            <a:off x="11899195" y="6603672"/>
            <a:ext cx="2589393" cy="3334205"/>
          </a:xfrm>
          <a:custGeom>
            <a:avLst/>
            <a:gdLst/>
            <a:ahLst/>
            <a:cxnLst/>
            <a:rect l="l" t="t" r="r" b="b"/>
            <a:pathLst>
              <a:path w="2589393" h="3334205">
                <a:moveTo>
                  <a:pt x="0" y="0"/>
                </a:moveTo>
                <a:lnTo>
                  <a:pt x="2589392" y="0"/>
                </a:lnTo>
                <a:lnTo>
                  <a:pt x="2589392" y="3334205"/>
                </a:lnTo>
                <a:lnTo>
                  <a:pt x="0" y="3334205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t="-1774" b="-1774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6" name="Freeform 16"/>
          <p:cNvSpPr/>
          <p:nvPr/>
        </p:nvSpPr>
        <p:spPr>
          <a:xfrm>
            <a:off x="12063840" y="3040925"/>
            <a:ext cx="2368579" cy="3049877"/>
          </a:xfrm>
          <a:custGeom>
            <a:avLst/>
            <a:gdLst/>
            <a:ahLst/>
            <a:cxnLst/>
            <a:rect l="l" t="t" r="r" b="b"/>
            <a:pathLst>
              <a:path w="2368579" h="3049877">
                <a:moveTo>
                  <a:pt x="0" y="0"/>
                </a:moveTo>
                <a:lnTo>
                  <a:pt x="2368579" y="0"/>
                </a:lnTo>
                <a:lnTo>
                  <a:pt x="2368579" y="3049877"/>
                </a:lnTo>
                <a:lnTo>
                  <a:pt x="0" y="3049877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t="-1774" b="-1774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7" name="TextBox 2">
            <a:extLst>
              <a:ext uri="{FF2B5EF4-FFF2-40B4-BE49-F238E27FC236}">
                <a16:creationId xmlns="" xmlns:a16="http://schemas.microsoft.com/office/drawing/2014/main" id="{EFA0186C-6025-C7FC-CEBB-133C2C272D76}"/>
              </a:ext>
            </a:extLst>
          </p:cNvPr>
          <p:cNvSpPr txBox="1"/>
          <p:nvPr/>
        </p:nvSpPr>
        <p:spPr>
          <a:xfrm>
            <a:off x="1828800" y="2093508"/>
            <a:ext cx="14694275" cy="6195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346"/>
              </a:lnSpc>
              <a:spcBef>
                <a:spcPct val="0"/>
              </a:spcBef>
            </a:pPr>
            <a:r>
              <a:rPr lang="en-US" sz="3818" dirty="0">
                <a:solidFill>
                  <a:srgbClr val="000000"/>
                </a:solidFill>
                <a:latin typeface="Ahkio Thin"/>
                <a:ea typeface="Ahkio Thin"/>
                <a:cs typeface="Ahkio Thin"/>
                <a:sym typeface="Ahkio Thin"/>
              </a:rPr>
              <a:t>Garment            Body                Trial_1                  Trial_2                   Trial_4                 Trial_5                              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/>
          <p:cNvSpPr/>
          <p:nvPr/>
        </p:nvSpPr>
        <p:spPr>
          <a:xfrm>
            <a:off x="6212650" y="1533525"/>
            <a:ext cx="6368127" cy="0"/>
          </a:xfrm>
          <a:prstGeom prst="line">
            <a:avLst/>
          </a:prstGeom>
          <a:ln w="95250" cap="rnd">
            <a:solidFill>
              <a:srgbClr val="3E6F9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 dirty="0"/>
          </a:p>
        </p:txBody>
      </p:sp>
      <p:sp>
        <p:nvSpPr>
          <p:cNvPr id="4" name="TextBox 4"/>
          <p:cNvSpPr txBox="1"/>
          <p:nvPr/>
        </p:nvSpPr>
        <p:spPr>
          <a:xfrm>
            <a:off x="4236125" y="419100"/>
            <a:ext cx="10321177" cy="1066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  <a:spcBef>
                <a:spcPct val="0"/>
              </a:spcBef>
            </a:pPr>
            <a:r>
              <a:rPr lang="en-US" sz="6000" dirty="0">
                <a:solidFill>
                  <a:srgbClr val="000000"/>
                </a:solidFill>
                <a:latin typeface="Ahkio Light"/>
                <a:ea typeface="Ahkio Light"/>
                <a:cs typeface="Ahkio Light"/>
                <a:sym typeface="Ahkio Light"/>
              </a:rPr>
              <a:t>Lower body Visual Results</a:t>
            </a:r>
          </a:p>
        </p:txBody>
      </p:sp>
      <p:sp>
        <p:nvSpPr>
          <p:cNvPr id="5" name="Freeform 5"/>
          <p:cNvSpPr/>
          <p:nvPr/>
        </p:nvSpPr>
        <p:spPr>
          <a:xfrm>
            <a:off x="6810316" y="3072346"/>
            <a:ext cx="2242320" cy="2929013"/>
          </a:xfrm>
          <a:custGeom>
            <a:avLst/>
            <a:gdLst/>
            <a:ahLst/>
            <a:cxnLst/>
            <a:rect l="l" t="t" r="r" b="b"/>
            <a:pathLst>
              <a:path w="2242320" h="2929013">
                <a:moveTo>
                  <a:pt x="0" y="0"/>
                </a:moveTo>
                <a:lnTo>
                  <a:pt x="2242320" y="0"/>
                </a:lnTo>
                <a:lnTo>
                  <a:pt x="2242320" y="2929013"/>
                </a:lnTo>
                <a:lnTo>
                  <a:pt x="0" y="29290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036" b="-1036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6" name="Freeform 6"/>
          <p:cNvSpPr/>
          <p:nvPr/>
        </p:nvSpPr>
        <p:spPr>
          <a:xfrm>
            <a:off x="6799455" y="6550595"/>
            <a:ext cx="2220495" cy="2900504"/>
          </a:xfrm>
          <a:custGeom>
            <a:avLst/>
            <a:gdLst/>
            <a:ahLst/>
            <a:cxnLst/>
            <a:rect l="l" t="t" r="r" b="b"/>
            <a:pathLst>
              <a:path w="2220495" h="2900504">
                <a:moveTo>
                  <a:pt x="0" y="0"/>
                </a:moveTo>
                <a:lnTo>
                  <a:pt x="2220495" y="0"/>
                </a:lnTo>
                <a:lnTo>
                  <a:pt x="2220495" y="2900505"/>
                </a:lnTo>
                <a:lnTo>
                  <a:pt x="0" y="290050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036" b="-1036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7" name="Freeform 7"/>
          <p:cNvSpPr/>
          <p:nvPr/>
        </p:nvSpPr>
        <p:spPr>
          <a:xfrm>
            <a:off x="1409113" y="6422382"/>
            <a:ext cx="2416804" cy="3156932"/>
          </a:xfrm>
          <a:custGeom>
            <a:avLst/>
            <a:gdLst/>
            <a:ahLst/>
            <a:cxnLst/>
            <a:rect l="l" t="t" r="r" b="b"/>
            <a:pathLst>
              <a:path w="2416804" h="3156932">
                <a:moveTo>
                  <a:pt x="0" y="0"/>
                </a:moveTo>
                <a:lnTo>
                  <a:pt x="2416804" y="0"/>
                </a:lnTo>
                <a:lnTo>
                  <a:pt x="2416804" y="3156931"/>
                </a:lnTo>
                <a:lnTo>
                  <a:pt x="0" y="315693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036" b="-1036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Freeform 8"/>
          <p:cNvSpPr/>
          <p:nvPr/>
        </p:nvSpPr>
        <p:spPr>
          <a:xfrm>
            <a:off x="1449731" y="2965648"/>
            <a:ext cx="2405686" cy="3142409"/>
          </a:xfrm>
          <a:custGeom>
            <a:avLst/>
            <a:gdLst/>
            <a:ahLst/>
            <a:cxnLst/>
            <a:rect l="l" t="t" r="r" b="b"/>
            <a:pathLst>
              <a:path w="2405686" h="3142409">
                <a:moveTo>
                  <a:pt x="0" y="0"/>
                </a:moveTo>
                <a:lnTo>
                  <a:pt x="2405686" y="0"/>
                </a:lnTo>
                <a:lnTo>
                  <a:pt x="2405686" y="3142409"/>
                </a:lnTo>
                <a:lnTo>
                  <a:pt x="0" y="314240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1036" b="-1036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9" name="Freeform 9"/>
          <p:cNvSpPr/>
          <p:nvPr/>
        </p:nvSpPr>
        <p:spPr>
          <a:xfrm>
            <a:off x="4181098" y="6522720"/>
            <a:ext cx="2263176" cy="2956256"/>
          </a:xfrm>
          <a:custGeom>
            <a:avLst/>
            <a:gdLst/>
            <a:ahLst/>
            <a:cxnLst/>
            <a:rect l="l" t="t" r="r" b="b"/>
            <a:pathLst>
              <a:path w="2263176" h="2956256">
                <a:moveTo>
                  <a:pt x="0" y="0"/>
                </a:moveTo>
                <a:lnTo>
                  <a:pt x="2263176" y="0"/>
                </a:lnTo>
                <a:lnTo>
                  <a:pt x="2263176" y="2956256"/>
                </a:lnTo>
                <a:lnTo>
                  <a:pt x="0" y="295625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1036" b="-1036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0" name="Freeform 10"/>
          <p:cNvSpPr/>
          <p:nvPr/>
        </p:nvSpPr>
        <p:spPr>
          <a:xfrm>
            <a:off x="4214962" y="3076598"/>
            <a:ext cx="2235810" cy="2920510"/>
          </a:xfrm>
          <a:custGeom>
            <a:avLst/>
            <a:gdLst/>
            <a:ahLst/>
            <a:cxnLst/>
            <a:rect l="l" t="t" r="r" b="b"/>
            <a:pathLst>
              <a:path w="2235810" h="2920510">
                <a:moveTo>
                  <a:pt x="0" y="0"/>
                </a:moveTo>
                <a:lnTo>
                  <a:pt x="2235810" y="0"/>
                </a:lnTo>
                <a:lnTo>
                  <a:pt x="2235810" y="2920509"/>
                </a:lnTo>
                <a:lnTo>
                  <a:pt x="0" y="292050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1036" b="-1036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>
          <a:xfrm>
            <a:off x="9412181" y="3072346"/>
            <a:ext cx="2242320" cy="2929013"/>
          </a:xfrm>
          <a:custGeom>
            <a:avLst/>
            <a:gdLst/>
            <a:ahLst/>
            <a:cxnLst/>
            <a:rect l="l" t="t" r="r" b="b"/>
            <a:pathLst>
              <a:path w="2242320" h="2929013">
                <a:moveTo>
                  <a:pt x="0" y="0"/>
                </a:moveTo>
                <a:lnTo>
                  <a:pt x="2242320" y="0"/>
                </a:lnTo>
                <a:lnTo>
                  <a:pt x="2242320" y="2929013"/>
                </a:lnTo>
                <a:lnTo>
                  <a:pt x="0" y="292901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1036" b="-1036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2" name="Freeform 12"/>
          <p:cNvSpPr/>
          <p:nvPr/>
        </p:nvSpPr>
        <p:spPr>
          <a:xfrm>
            <a:off x="9375131" y="6550595"/>
            <a:ext cx="2220495" cy="2900504"/>
          </a:xfrm>
          <a:custGeom>
            <a:avLst/>
            <a:gdLst/>
            <a:ahLst/>
            <a:cxnLst/>
            <a:rect l="l" t="t" r="r" b="b"/>
            <a:pathLst>
              <a:path w="2220495" h="2900504">
                <a:moveTo>
                  <a:pt x="0" y="0"/>
                </a:moveTo>
                <a:lnTo>
                  <a:pt x="2220495" y="0"/>
                </a:lnTo>
                <a:lnTo>
                  <a:pt x="2220495" y="2900505"/>
                </a:lnTo>
                <a:lnTo>
                  <a:pt x="0" y="290050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t="-1036" b="-1036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3" name="Freeform 13"/>
          <p:cNvSpPr/>
          <p:nvPr/>
        </p:nvSpPr>
        <p:spPr>
          <a:xfrm>
            <a:off x="14615910" y="3005926"/>
            <a:ext cx="2344015" cy="3061852"/>
          </a:xfrm>
          <a:custGeom>
            <a:avLst/>
            <a:gdLst/>
            <a:ahLst/>
            <a:cxnLst/>
            <a:rect l="l" t="t" r="r" b="b"/>
            <a:pathLst>
              <a:path w="2344015" h="3061852">
                <a:moveTo>
                  <a:pt x="0" y="0"/>
                </a:moveTo>
                <a:lnTo>
                  <a:pt x="2344015" y="0"/>
                </a:lnTo>
                <a:lnTo>
                  <a:pt x="2344015" y="3061852"/>
                </a:lnTo>
                <a:lnTo>
                  <a:pt x="0" y="306185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t="-1036" b="-1036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4" name="Freeform 14"/>
          <p:cNvSpPr/>
          <p:nvPr/>
        </p:nvSpPr>
        <p:spPr>
          <a:xfrm>
            <a:off x="14656330" y="6522720"/>
            <a:ext cx="2263176" cy="2956256"/>
          </a:xfrm>
          <a:custGeom>
            <a:avLst/>
            <a:gdLst/>
            <a:ahLst/>
            <a:cxnLst/>
            <a:rect l="l" t="t" r="r" b="b"/>
            <a:pathLst>
              <a:path w="2263176" h="2956256">
                <a:moveTo>
                  <a:pt x="0" y="0"/>
                </a:moveTo>
                <a:lnTo>
                  <a:pt x="2263176" y="0"/>
                </a:lnTo>
                <a:lnTo>
                  <a:pt x="2263176" y="2956256"/>
                </a:lnTo>
                <a:lnTo>
                  <a:pt x="0" y="295625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t="-1036" b="-1036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5" name="Freeform 15"/>
          <p:cNvSpPr/>
          <p:nvPr/>
        </p:nvSpPr>
        <p:spPr>
          <a:xfrm>
            <a:off x="11950807" y="6501844"/>
            <a:ext cx="2309723" cy="3017057"/>
          </a:xfrm>
          <a:custGeom>
            <a:avLst/>
            <a:gdLst/>
            <a:ahLst/>
            <a:cxnLst/>
            <a:rect l="l" t="t" r="r" b="b"/>
            <a:pathLst>
              <a:path w="2309723" h="3017057">
                <a:moveTo>
                  <a:pt x="0" y="0"/>
                </a:moveTo>
                <a:lnTo>
                  <a:pt x="2309723" y="0"/>
                </a:lnTo>
                <a:lnTo>
                  <a:pt x="2309723" y="3017057"/>
                </a:lnTo>
                <a:lnTo>
                  <a:pt x="0" y="3017057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t="-1036" b="-1036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6" name="Freeform 16"/>
          <p:cNvSpPr/>
          <p:nvPr/>
        </p:nvSpPr>
        <p:spPr>
          <a:xfrm>
            <a:off x="12014046" y="3072346"/>
            <a:ext cx="2242320" cy="2929013"/>
          </a:xfrm>
          <a:custGeom>
            <a:avLst/>
            <a:gdLst/>
            <a:ahLst/>
            <a:cxnLst/>
            <a:rect l="l" t="t" r="r" b="b"/>
            <a:pathLst>
              <a:path w="2242320" h="2929013">
                <a:moveTo>
                  <a:pt x="0" y="0"/>
                </a:moveTo>
                <a:lnTo>
                  <a:pt x="2242320" y="0"/>
                </a:lnTo>
                <a:lnTo>
                  <a:pt x="2242320" y="2929013"/>
                </a:lnTo>
                <a:lnTo>
                  <a:pt x="0" y="292901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t="-1036" b="-1036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7" name="TextBox 2">
            <a:extLst>
              <a:ext uri="{FF2B5EF4-FFF2-40B4-BE49-F238E27FC236}">
                <a16:creationId xmlns="" xmlns:a16="http://schemas.microsoft.com/office/drawing/2014/main" id="{1B621D12-3DB2-04FA-E06E-F2E08291F464}"/>
              </a:ext>
            </a:extLst>
          </p:cNvPr>
          <p:cNvSpPr txBox="1"/>
          <p:nvPr/>
        </p:nvSpPr>
        <p:spPr>
          <a:xfrm>
            <a:off x="1828800" y="2093508"/>
            <a:ext cx="14694275" cy="6195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346"/>
              </a:lnSpc>
              <a:spcBef>
                <a:spcPct val="0"/>
              </a:spcBef>
            </a:pPr>
            <a:r>
              <a:rPr lang="en-US" sz="3818" dirty="0">
                <a:solidFill>
                  <a:srgbClr val="000000"/>
                </a:solidFill>
                <a:latin typeface="Ahkio Thin"/>
                <a:ea typeface="Ahkio Thin"/>
                <a:cs typeface="Ahkio Thin"/>
                <a:sym typeface="Ahkio Thin"/>
              </a:rPr>
              <a:t>Garment            Body                Trial_1                  Trial_2                   Trial_4                 Trial_5                              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55214" y="3948875"/>
            <a:ext cx="14777573" cy="2389251"/>
            <a:chOff x="0" y="0"/>
            <a:chExt cx="2513594" cy="406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513594" cy="406400"/>
            </a:xfrm>
            <a:custGeom>
              <a:avLst/>
              <a:gdLst/>
              <a:ahLst/>
              <a:cxnLst/>
              <a:rect l="l" t="t" r="r" b="b"/>
              <a:pathLst>
                <a:path w="2513594" h="406400">
                  <a:moveTo>
                    <a:pt x="0" y="0"/>
                  </a:moveTo>
                  <a:lnTo>
                    <a:pt x="2310394" y="0"/>
                  </a:lnTo>
                  <a:lnTo>
                    <a:pt x="2513594" y="203200"/>
                  </a:lnTo>
                  <a:lnTo>
                    <a:pt x="2310394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D6388"/>
            </a:solidFill>
            <a:ln w="66675" cap="sq">
              <a:solidFill>
                <a:srgbClr val="B2D1DB"/>
              </a:solidFill>
              <a:prstDash val="solid"/>
              <a:miter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177800" y="-19050"/>
              <a:ext cx="2259594" cy="425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 dirty="0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3077061" y="4400552"/>
            <a:ext cx="12133877" cy="13144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500"/>
              </a:lnSpc>
            </a:pPr>
            <a:r>
              <a:rPr lang="en-US" sz="7500" dirty="0">
                <a:solidFill>
                  <a:srgbClr val="FFFFFF"/>
                </a:solidFill>
                <a:latin typeface="Ahkio Thin"/>
                <a:ea typeface="Ahkio Thin"/>
                <a:cs typeface="Ahkio Thin"/>
                <a:sym typeface="Ahkio Thin"/>
              </a:rPr>
              <a:t>8- Demo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6735424" y="316217"/>
            <a:ext cx="4817152" cy="9654565"/>
          </a:xfrm>
          <a:custGeom>
            <a:avLst/>
            <a:gdLst/>
            <a:ahLst/>
            <a:cxnLst/>
            <a:rect l="l" t="t" r="r" b="b"/>
            <a:pathLst>
              <a:path w="4817152" h="9654565">
                <a:moveTo>
                  <a:pt x="0" y="0"/>
                </a:moveTo>
                <a:lnTo>
                  <a:pt x="4817152" y="0"/>
                </a:lnTo>
                <a:lnTo>
                  <a:pt x="4817152" y="9654566"/>
                </a:lnTo>
                <a:lnTo>
                  <a:pt x="0" y="965456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1" b="-999"/>
            </a:stretch>
          </a:blipFill>
        </p:spPr>
        <p:txBody>
          <a:bodyPr/>
          <a:lstStyle/>
          <a:p>
            <a:endParaRPr lang="en-US" dirty="0"/>
          </a:p>
        </p:txBody>
      </p:sp>
      <p:pic>
        <p:nvPicPr>
          <p:cNvPr id="2" name="Picture 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27463" r="27678" b="5679"/>
          <a:stretch>
            <a:fillRect/>
          </a:stretch>
        </p:blipFill>
        <p:spPr>
          <a:xfrm>
            <a:off x="6920011" y="495300"/>
            <a:ext cx="4419698" cy="9372600"/>
          </a:xfrm>
          <a:prstGeom prst="round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55214" y="3948875"/>
            <a:ext cx="14777573" cy="2389251"/>
            <a:chOff x="0" y="0"/>
            <a:chExt cx="2513594" cy="406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513594" cy="406400"/>
            </a:xfrm>
            <a:custGeom>
              <a:avLst/>
              <a:gdLst/>
              <a:ahLst/>
              <a:cxnLst/>
              <a:rect l="l" t="t" r="r" b="b"/>
              <a:pathLst>
                <a:path w="2513594" h="406400">
                  <a:moveTo>
                    <a:pt x="0" y="0"/>
                  </a:moveTo>
                  <a:lnTo>
                    <a:pt x="2310394" y="0"/>
                  </a:lnTo>
                  <a:lnTo>
                    <a:pt x="2513594" y="203200"/>
                  </a:lnTo>
                  <a:lnTo>
                    <a:pt x="2310394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D6388"/>
            </a:solidFill>
            <a:ln w="66675" cap="sq">
              <a:solidFill>
                <a:srgbClr val="B2D1DB"/>
              </a:solidFill>
              <a:prstDash val="solid"/>
              <a:miter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177800" y="-19050"/>
              <a:ext cx="2259594" cy="425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 dirty="0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3203491" y="4400552"/>
            <a:ext cx="12133877" cy="13144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500"/>
              </a:lnSpc>
            </a:pPr>
            <a:r>
              <a:rPr lang="en-US" sz="7500" dirty="0">
                <a:solidFill>
                  <a:srgbClr val="FFFFFF"/>
                </a:solidFill>
                <a:latin typeface="Ahkio Thin"/>
                <a:ea typeface="Ahkio Thin"/>
                <a:cs typeface="Ahkio Thin"/>
                <a:sym typeface="Ahkio Thin"/>
              </a:rPr>
              <a:t>9- Conclusion and Future Work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63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778786" y="1700344"/>
            <a:ext cx="5731563" cy="12128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 b="1" dirty="0">
                <a:solidFill>
                  <a:srgbClr val="2F1672"/>
                </a:solidFill>
                <a:latin typeface="Ahkio Bold"/>
                <a:ea typeface="Ahkio Bold"/>
                <a:cs typeface="Ahkio Bold"/>
                <a:sym typeface="Ahkio Bold"/>
              </a:rPr>
              <a:t>Presented by</a:t>
            </a:r>
          </a:p>
        </p:txBody>
      </p:sp>
      <p:sp>
        <p:nvSpPr>
          <p:cNvPr id="3" name="AutoShape 3"/>
          <p:cNvSpPr/>
          <p:nvPr/>
        </p:nvSpPr>
        <p:spPr>
          <a:xfrm>
            <a:off x="12701497" y="0"/>
            <a:ext cx="3260858" cy="10308914"/>
          </a:xfrm>
          <a:prstGeom prst="rect">
            <a:avLst/>
          </a:prstGeom>
          <a:solidFill>
            <a:srgbClr val="B2D1DB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4" name="AutoShape 4"/>
          <p:cNvSpPr/>
          <p:nvPr/>
        </p:nvSpPr>
        <p:spPr>
          <a:xfrm>
            <a:off x="594027" y="633467"/>
            <a:ext cx="17099947" cy="9154558"/>
          </a:xfrm>
          <a:prstGeom prst="rect">
            <a:avLst/>
          </a:prstGeom>
          <a:solidFill>
            <a:srgbClr val="F6F4F4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5" name="TextBox 5"/>
          <p:cNvSpPr txBox="1"/>
          <p:nvPr/>
        </p:nvSpPr>
        <p:spPr>
          <a:xfrm>
            <a:off x="1073325" y="2635136"/>
            <a:ext cx="16141350" cy="6765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187449" lvl="1" indent="-593725" algn="l">
              <a:lnSpc>
                <a:spcPts val="7699"/>
              </a:lnSpc>
              <a:buAutoNum type="arabicPeriod"/>
            </a:pPr>
            <a:r>
              <a:rPr lang="en-US" sz="5499" u="none" strike="noStrike" dirty="0">
                <a:solidFill>
                  <a:srgbClr val="000000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Multi-Layer Try-On</a:t>
            </a:r>
          </a:p>
          <a:p>
            <a:pPr marL="1187449" lvl="1" indent="-593725" algn="l">
              <a:lnSpc>
                <a:spcPts val="7699"/>
              </a:lnSpc>
              <a:buAutoNum type="arabicPeriod"/>
            </a:pPr>
            <a:r>
              <a:rPr lang="en-US" sz="5499" u="none" strike="noStrike" dirty="0">
                <a:solidFill>
                  <a:srgbClr val="000000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Recommendation System: Suggest items based on user preferences, wishlists, and previous try-ons to boost engagement.</a:t>
            </a:r>
          </a:p>
          <a:p>
            <a:pPr marL="1187449" lvl="1" indent="-593725" algn="l">
              <a:lnSpc>
                <a:spcPts val="7699"/>
              </a:lnSpc>
              <a:buAutoNum type="arabicPeriod"/>
            </a:pPr>
            <a:r>
              <a:rPr lang="en-US" sz="5499" u="none" strike="noStrike" dirty="0">
                <a:solidFill>
                  <a:srgbClr val="000000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Size Recommendation</a:t>
            </a:r>
          </a:p>
          <a:p>
            <a:pPr marL="1187449" lvl="1" indent="-593725" algn="l">
              <a:lnSpc>
                <a:spcPts val="7699"/>
              </a:lnSpc>
              <a:buAutoNum type="arabicPeriod"/>
            </a:pPr>
            <a:r>
              <a:rPr lang="en-US" sz="5499" u="none" strike="noStrike" dirty="0">
                <a:solidFill>
                  <a:srgbClr val="000000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Color Customization</a:t>
            </a:r>
          </a:p>
          <a:p>
            <a:pPr marL="1187449" lvl="1" indent="-593725" algn="l">
              <a:lnSpc>
                <a:spcPts val="7699"/>
              </a:lnSpc>
              <a:buAutoNum type="arabicPeriod"/>
            </a:pPr>
            <a:r>
              <a:rPr lang="en-US" sz="5499" u="none" strike="noStrike" dirty="0">
                <a:solidFill>
                  <a:srgbClr val="000000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Expanding Hijab &amp; Modest Fashion Dataset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983411" y="1011369"/>
            <a:ext cx="10321177" cy="1295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499"/>
              </a:lnSpc>
              <a:spcBef>
                <a:spcPct val="0"/>
              </a:spcBef>
            </a:pPr>
            <a:r>
              <a:rPr lang="en-US" sz="7499" dirty="0">
                <a:solidFill>
                  <a:srgbClr val="000000"/>
                </a:solidFill>
                <a:latin typeface="Ahkio Light"/>
                <a:ea typeface="Ahkio Light"/>
                <a:cs typeface="Ahkio Light"/>
                <a:sym typeface="Ahkio Light"/>
              </a:rPr>
              <a:t>Future Work</a:t>
            </a:r>
          </a:p>
        </p:txBody>
      </p:sp>
      <p:sp>
        <p:nvSpPr>
          <p:cNvPr id="7" name="AutoShape 7"/>
          <p:cNvSpPr/>
          <p:nvPr/>
        </p:nvSpPr>
        <p:spPr>
          <a:xfrm>
            <a:off x="6116108" y="2306769"/>
            <a:ext cx="5734949" cy="0"/>
          </a:xfrm>
          <a:prstGeom prst="line">
            <a:avLst/>
          </a:prstGeom>
          <a:ln w="95250" cap="rnd">
            <a:solidFill>
              <a:srgbClr val="0D6388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63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778786" y="1700344"/>
            <a:ext cx="5731563" cy="12128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 b="1" dirty="0">
                <a:solidFill>
                  <a:srgbClr val="2F1672"/>
                </a:solidFill>
                <a:latin typeface="Ahkio Bold"/>
                <a:ea typeface="Ahkio Bold"/>
                <a:cs typeface="Ahkio Bold"/>
                <a:sym typeface="Ahkio Bold"/>
              </a:rPr>
              <a:t>Presented by</a:t>
            </a:r>
          </a:p>
        </p:txBody>
      </p:sp>
      <p:sp>
        <p:nvSpPr>
          <p:cNvPr id="3" name="AutoShape 3"/>
          <p:cNvSpPr/>
          <p:nvPr/>
        </p:nvSpPr>
        <p:spPr>
          <a:xfrm>
            <a:off x="12701497" y="0"/>
            <a:ext cx="3260858" cy="10308914"/>
          </a:xfrm>
          <a:prstGeom prst="rect">
            <a:avLst/>
          </a:prstGeom>
          <a:solidFill>
            <a:srgbClr val="B2D1DB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4" name="AutoShape 4"/>
          <p:cNvSpPr/>
          <p:nvPr/>
        </p:nvSpPr>
        <p:spPr>
          <a:xfrm>
            <a:off x="594027" y="633467"/>
            <a:ext cx="17099947" cy="9154558"/>
          </a:xfrm>
          <a:prstGeom prst="rect">
            <a:avLst/>
          </a:prstGeom>
          <a:solidFill>
            <a:srgbClr val="F6F4F4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5" name="TextBox 5"/>
          <p:cNvSpPr txBox="1"/>
          <p:nvPr/>
        </p:nvSpPr>
        <p:spPr>
          <a:xfrm>
            <a:off x="1073325" y="2530361"/>
            <a:ext cx="16370530" cy="7073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000" dirty="0">
                <a:solidFill>
                  <a:srgbClr val="000000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✅ We developed TryFit, a culturally inclusive Virtual Try-On system  </a:t>
            </a:r>
          </a:p>
          <a:p>
            <a:pPr algn="l">
              <a:lnSpc>
                <a:spcPts val="7000"/>
              </a:lnSpc>
            </a:pPr>
            <a:r>
              <a:rPr lang="en-US" sz="5000" dirty="0">
                <a:solidFill>
                  <a:srgbClr val="000000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       tailored for modest fashion and veiled users.</a:t>
            </a:r>
          </a:p>
          <a:p>
            <a:pPr algn="l">
              <a:lnSpc>
                <a:spcPts val="7000"/>
              </a:lnSpc>
            </a:pPr>
            <a:r>
              <a:rPr lang="en-US" sz="5000" dirty="0">
                <a:solidFill>
                  <a:srgbClr val="000000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🧠 Integrated advanced deep learning models CLIP, TPS</a:t>
            </a:r>
          </a:p>
          <a:p>
            <a:pPr algn="l">
              <a:lnSpc>
                <a:spcPts val="7000"/>
              </a:lnSpc>
            </a:pPr>
            <a:r>
              <a:rPr lang="en-US" sz="5000" dirty="0">
                <a:solidFill>
                  <a:srgbClr val="000000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       and EMASC to ensure realism.</a:t>
            </a:r>
          </a:p>
          <a:p>
            <a:pPr algn="l">
              <a:lnSpc>
                <a:spcPts val="7000"/>
              </a:lnSpc>
            </a:pPr>
            <a:r>
              <a:rPr lang="en-US" sz="5000" dirty="0">
                <a:solidFill>
                  <a:srgbClr val="000000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 📱 Built with a modular architecture using FlutterFlow, Firebase and Flask</a:t>
            </a:r>
          </a:p>
          <a:p>
            <a:pPr algn="l">
              <a:lnSpc>
                <a:spcPts val="7000"/>
              </a:lnSpc>
            </a:pPr>
            <a:r>
              <a:rPr lang="en-US" sz="5000" dirty="0">
                <a:solidFill>
                  <a:srgbClr val="000000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       for seamless user experience and backend processing.</a:t>
            </a:r>
          </a:p>
          <a:p>
            <a:pPr algn="l">
              <a:lnSpc>
                <a:spcPts val="7000"/>
              </a:lnSpc>
            </a:pPr>
            <a:r>
              <a:rPr lang="en-US" sz="5000" dirty="0">
                <a:solidFill>
                  <a:srgbClr val="000000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👗  Supports upper, lower, full-body garments — including hijabs — with</a:t>
            </a:r>
          </a:p>
          <a:p>
            <a:pPr algn="l">
              <a:lnSpc>
                <a:spcPts val="7000"/>
              </a:lnSpc>
            </a:pPr>
            <a:r>
              <a:rPr lang="en-US" sz="5000" dirty="0">
                <a:solidFill>
                  <a:srgbClr val="000000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      high-quality try-on results.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983411" y="1011369"/>
            <a:ext cx="10321177" cy="1295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499"/>
              </a:lnSpc>
              <a:spcBef>
                <a:spcPct val="0"/>
              </a:spcBef>
            </a:pPr>
            <a:r>
              <a:rPr lang="en-US" sz="7499" dirty="0">
                <a:solidFill>
                  <a:srgbClr val="000000"/>
                </a:solidFill>
                <a:latin typeface="Ahkio Light"/>
                <a:ea typeface="Ahkio Light"/>
                <a:cs typeface="Ahkio Light"/>
                <a:sym typeface="Ahkio Light"/>
              </a:rPr>
              <a:t>Conclusion </a:t>
            </a:r>
          </a:p>
        </p:txBody>
      </p:sp>
      <p:sp>
        <p:nvSpPr>
          <p:cNvPr id="7" name="AutoShape 7"/>
          <p:cNvSpPr/>
          <p:nvPr/>
        </p:nvSpPr>
        <p:spPr>
          <a:xfrm flipH="1" flipV="1">
            <a:off x="7321018" y="2278194"/>
            <a:ext cx="3569763" cy="0"/>
          </a:xfrm>
          <a:prstGeom prst="line">
            <a:avLst/>
          </a:prstGeom>
          <a:ln w="95250" cap="rnd">
            <a:solidFill>
              <a:srgbClr val="0D6388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8463206" y="-1111427"/>
            <a:ext cx="21019104" cy="4280254"/>
          </a:xfrm>
          <a:custGeom>
            <a:avLst/>
            <a:gdLst/>
            <a:ahLst/>
            <a:cxnLst/>
            <a:rect l="l" t="t" r="r" b="b"/>
            <a:pathLst>
              <a:path w="21019104" h="4280254">
                <a:moveTo>
                  <a:pt x="0" y="0"/>
                </a:moveTo>
                <a:lnTo>
                  <a:pt x="21019104" y="0"/>
                </a:lnTo>
                <a:lnTo>
                  <a:pt x="21019104" y="4280254"/>
                </a:lnTo>
                <a:lnTo>
                  <a:pt x="0" y="42802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grpSp>
        <p:nvGrpSpPr>
          <p:cNvPr id="3" name="Group 3"/>
          <p:cNvGrpSpPr/>
          <p:nvPr/>
        </p:nvGrpSpPr>
        <p:grpSpPr>
          <a:xfrm>
            <a:off x="2363116" y="3948875"/>
            <a:ext cx="12881133" cy="2389251"/>
            <a:chOff x="0" y="0"/>
            <a:chExt cx="2191019" cy="4064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191019" cy="406400"/>
            </a:xfrm>
            <a:custGeom>
              <a:avLst/>
              <a:gdLst/>
              <a:ahLst/>
              <a:cxnLst/>
              <a:rect l="l" t="t" r="r" b="b"/>
              <a:pathLst>
                <a:path w="2191019" h="406400">
                  <a:moveTo>
                    <a:pt x="0" y="0"/>
                  </a:moveTo>
                  <a:lnTo>
                    <a:pt x="1987819" y="0"/>
                  </a:lnTo>
                  <a:lnTo>
                    <a:pt x="2191019" y="203200"/>
                  </a:lnTo>
                  <a:lnTo>
                    <a:pt x="1987819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D6388"/>
            </a:solidFill>
            <a:ln w="66675" cap="sq">
              <a:solidFill>
                <a:srgbClr val="B2D1DB"/>
              </a:solidFill>
              <a:prstDash val="solid"/>
              <a:miter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77800" y="-19050"/>
              <a:ext cx="1937019" cy="425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 dirty="0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5232792" y="4194175"/>
            <a:ext cx="7087227" cy="17081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3999"/>
              </a:lnSpc>
            </a:pPr>
            <a:r>
              <a:rPr lang="en-US" sz="9999" dirty="0">
                <a:solidFill>
                  <a:srgbClr val="FFFFFF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10- References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63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336945" y="337772"/>
            <a:ext cx="17614110" cy="9611456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3" name="TextBox 3"/>
          <p:cNvSpPr txBox="1"/>
          <p:nvPr/>
        </p:nvSpPr>
        <p:spPr>
          <a:xfrm>
            <a:off x="817384" y="1057275"/>
            <a:ext cx="16653233" cy="8201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50"/>
              </a:lnSpc>
            </a:pPr>
            <a:r>
              <a:rPr lang="en-US" sz="4500" dirty="0">
                <a:solidFill>
                  <a:srgbClr val="000000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[1]  D. Morelli, A. Baldrati, G. Cartella, M. Cornia, M. Bertini, and R. Cucchiara, “LaDI-VTON: Latent Diffusion Textual-Inversion Enhanced Virtual Try-On,” Oct. 2023, doi: </a:t>
            </a:r>
            <a:r>
              <a:rPr lang="en-US" sz="4500" u="sng" dirty="0">
                <a:solidFill>
                  <a:srgbClr val="000000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  <a:hlinkClick r:id="rId2" tooltip="https://doi.org/10.1145/3581783.3612137"/>
              </a:rPr>
              <a:t>https://doi.org/10.1145/3581783.3612137</a:t>
            </a:r>
            <a:r>
              <a:rPr lang="en-US" sz="4500" dirty="0">
                <a:solidFill>
                  <a:srgbClr val="000000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.</a:t>
            </a:r>
          </a:p>
          <a:p>
            <a:pPr algn="l">
              <a:lnSpc>
                <a:spcPts val="4950"/>
              </a:lnSpc>
            </a:pPr>
            <a:r>
              <a:rPr lang="en-US" sz="4500" dirty="0">
                <a:solidFill>
                  <a:srgbClr val="000000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[2] Z. Chong </a:t>
            </a:r>
            <a:r>
              <a:rPr lang="en-US" sz="4500" i="1" dirty="0">
                <a:solidFill>
                  <a:srgbClr val="000000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et al.</a:t>
            </a:r>
            <a:r>
              <a:rPr lang="en-US" sz="4500" dirty="0">
                <a:solidFill>
                  <a:srgbClr val="000000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, “CatVTON: Concatenation Is All You Need for Virtual Try-On with Diffusion Models,” </a:t>
            </a:r>
            <a:r>
              <a:rPr lang="en-US" sz="4500" i="1" dirty="0">
                <a:solidFill>
                  <a:srgbClr val="000000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arXiv.org</a:t>
            </a:r>
            <a:r>
              <a:rPr lang="en-US" sz="4500" dirty="0">
                <a:solidFill>
                  <a:srgbClr val="000000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, 2024. </a:t>
            </a:r>
            <a:r>
              <a:rPr lang="en-US" sz="4500" u="sng" dirty="0">
                <a:solidFill>
                  <a:srgbClr val="000000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  <a:hlinkClick r:id="rId3" tooltip="https://arxiv.org/abs/2407.15886"/>
              </a:rPr>
              <a:t>https://arxiv.org/abs/2407.15886</a:t>
            </a:r>
            <a:r>
              <a:rPr lang="en-US" sz="4500" dirty="0">
                <a:solidFill>
                  <a:srgbClr val="000000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.</a:t>
            </a:r>
          </a:p>
          <a:p>
            <a:pPr algn="l">
              <a:lnSpc>
                <a:spcPts val="4950"/>
              </a:lnSpc>
            </a:pPr>
            <a:r>
              <a:rPr lang="en-US" sz="4500" dirty="0">
                <a:solidFill>
                  <a:srgbClr val="000000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[3] S. Choi, S. Park, M. Lee, and J. Choo, “VITON-HD: High-Resolution Virtual Try-On via Misalignment-Aware Normalization.” Accessed: Jun. 11, 2025. </a:t>
            </a:r>
            <a:r>
              <a:rPr lang="en-US" sz="4500" u="sng" dirty="0">
                <a:solidFill>
                  <a:srgbClr val="000000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  <a:hlinkClick r:id="rId4" tooltip="https://openaccess.thecvf.com/content/CVPR2021/papers/Choi_VITON-HD_High-Resolution_Virtual_Try-On_via_Misalignment-Aware_Normalization_CVPR_2021_paper.pdf"/>
              </a:rPr>
              <a:t>https://openaccess.thecvf.com/content/CVPR2021/papers/Choi_VITON-HD_High-Resolution_Virtual_Try-On_via_Misalignment-Aware_Normalization_CVPR_2021_paper.pdf</a:t>
            </a:r>
            <a:r>
              <a:rPr lang="en-US" sz="4500" dirty="0">
                <a:solidFill>
                  <a:srgbClr val="000000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.</a:t>
            </a:r>
          </a:p>
          <a:p>
            <a:pPr algn="l">
              <a:lnSpc>
                <a:spcPts val="4950"/>
              </a:lnSpc>
            </a:pPr>
            <a:r>
              <a:rPr lang="en-US" sz="4500" dirty="0">
                <a:solidFill>
                  <a:srgbClr val="000000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[4] Y. Choi, S. Kwak, K. Lee, H. Choi, and J. Shin, “Improving Diffusion Models for Authentic Virtual Try-on in the Wild,” </a:t>
            </a:r>
            <a:r>
              <a:rPr lang="en-US" sz="4500" i="1" dirty="0">
                <a:solidFill>
                  <a:srgbClr val="000000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Lecture Notes in Computer Science</a:t>
            </a:r>
            <a:r>
              <a:rPr lang="en-US" sz="4500" dirty="0">
                <a:solidFill>
                  <a:srgbClr val="000000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, pp. 206–235, Oct. 2024, doi: </a:t>
            </a:r>
            <a:r>
              <a:rPr lang="en-US" sz="4500" u="sng" dirty="0">
                <a:solidFill>
                  <a:srgbClr val="000000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  <a:hlinkClick r:id="rId5" tooltip="https://doi.org/10.1007/978-3-031-73016-0_13"/>
              </a:rPr>
              <a:t>https://doi.org/10.1007/978-3-031-73016-0_13</a:t>
            </a:r>
            <a:r>
              <a:rPr lang="en-US" sz="4500" dirty="0">
                <a:solidFill>
                  <a:srgbClr val="000000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46683" y="3948875"/>
            <a:ext cx="14777573" cy="2389251"/>
            <a:chOff x="0" y="0"/>
            <a:chExt cx="2513594" cy="406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513594" cy="406400"/>
            </a:xfrm>
            <a:custGeom>
              <a:avLst/>
              <a:gdLst/>
              <a:ahLst/>
              <a:cxnLst/>
              <a:rect l="l" t="t" r="r" b="b"/>
              <a:pathLst>
                <a:path w="2513594" h="406400">
                  <a:moveTo>
                    <a:pt x="0" y="0"/>
                  </a:moveTo>
                  <a:lnTo>
                    <a:pt x="2310394" y="0"/>
                  </a:lnTo>
                  <a:lnTo>
                    <a:pt x="2513594" y="203200"/>
                  </a:lnTo>
                  <a:lnTo>
                    <a:pt x="2310394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D6388"/>
            </a:solidFill>
            <a:ln w="66675" cap="sq">
              <a:solidFill>
                <a:srgbClr val="B2D1DB"/>
              </a:solidFill>
              <a:prstDash val="solid"/>
              <a:miter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177800" y="-19050"/>
              <a:ext cx="2259594" cy="425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 dirty="0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3424972" y="4381500"/>
            <a:ext cx="13608886" cy="12168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0500"/>
              </a:lnSpc>
            </a:pPr>
            <a:r>
              <a:rPr lang="en-US" sz="6600" dirty="0">
                <a:solidFill>
                  <a:srgbClr val="FFFFFF"/>
                </a:solidFill>
                <a:latin typeface="Ahkio Thin"/>
                <a:ea typeface="Ahkio Thin"/>
                <a:cs typeface="Ahkio Thin"/>
                <a:sym typeface="Ahkio Thin"/>
              </a:rPr>
              <a:t>2- Problem Definition and Motivation 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4239083" cy="10287000"/>
            <a:chOff x="0" y="0"/>
            <a:chExt cx="5652111" cy="13716000"/>
          </a:xfrm>
        </p:grpSpPr>
        <p:grpSp>
          <p:nvGrpSpPr>
            <p:cNvPr id="3" name="Group 3"/>
            <p:cNvGrpSpPr/>
            <p:nvPr/>
          </p:nvGrpSpPr>
          <p:grpSpPr>
            <a:xfrm>
              <a:off x="2826056" y="0"/>
              <a:ext cx="2826056" cy="13716000"/>
              <a:chOff x="0" y="0"/>
              <a:chExt cx="558233" cy="2709333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558233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558233" h="2709333">
                    <a:moveTo>
                      <a:pt x="0" y="0"/>
                    </a:moveTo>
                    <a:lnTo>
                      <a:pt x="558233" y="0"/>
                    </a:lnTo>
                    <a:lnTo>
                      <a:pt x="558233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5" name="TextBox 5"/>
              <p:cNvSpPr txBox="1"/>
              <p:nvPr/>
            </p:nvSpPr>
            <p:spPr>
              <a:xfrm>
                <a:off x="0" y="-47625"/>
                <a:ext cx="558233" cy="275695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 dirty="0"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1413028" y="0"/>
              <a:ext cx="2826056" cy="13716000"/>
              <a:chOff x="0" y="0"/>
              <a:chExt cx="558233" cy="2709333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558233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558233" h="2709333">
                    <a:moveTo>
                      <a:pt x="0" y="0"/>
                    </a:moveTo>
                    <a:lnTo>
                      <a:pt x="558233" y="0"/>
                    </a:lnTo>
                    <a:lnTo>
                      <a:pt x="558233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0" y="-47625"/>
                <a:ext cx="558233" cy="275695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 dirty="0"/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>
              <a:off x="0" y="0"/>
              <a:ext cx="2826056" cy="13716000"/>
              <a:chOff x="0" y="0"/>
              <a:chExt cx="558233" cy="2709333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558233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558233" h="2709333">
                    <a:moveTo>
                      <a:pt x="0" y="0"/>
                    </a:moveTo>
                    <a:lnTo>
                      <a:pt x="558233" y="0"/>
                    </a:lnTo>
                    <a:lnTo>
                      <a:pt x="558233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0D6388"/>
              </a:solidFill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1" name="TextBox 11"/>
              <p:cNvSpPr txBox="1"/>
              <p:nvPr/>
            </p:nvSpPr>
            <p:spPr>
              <a:xfrm>
                <a:off x="0" y="-47625"/>
                <a:ext cx="558233" cy="275695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 dirty="0"/>
              </a:p>
            </p:txBody>
          </p:sp>
        </p:grpSp>
      </p:grpSp>
      <p:sp>
        <p:nvSpPr>
          <p:cNvPr id="12" name="Freeform 12"/>
          <p:cNvSpPr/>
          <p:nvPr/>
        </p:nvSpPr>
        <p:spPr>
          <a:xfrm>
            <a:off x="12412831" y="8026211"/>
            <a:ext cx="7315200" cy="2477783"/>
          </a:xfrm>
          <a:custGeom>
            <a:avLst/>
            <a:gdLst/>
            <a:ahLst/>
            <a:cxnLst/>
            <a:rect l="l" t="t" r="r" b="b"/>
            <a:pathLst>
              <a:path w="7315200" h="2477783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3" name="Freeform 13"/>
          <p:cNvSpPr/>
          <p:nvPr/>
        </p:nvSpPr>
        <p:spPr>
          <a:xfrm>
            <a:off x="11413653" y="-573693"/>
            <a:ext cx="7315200" cy="2477783"/>
          </a:xfrm>
          <a:custGeom>
            <a:avLst/>
            <a:gdLst/>
            <a:ahLst/>
            <a:cxnLst/>
            <a:rect l="l" t="t" r="r" b="b"/>
            <a:pathLst>
              <a:path w="7315200" h="2477783">
                <a:moveTo>
                  <a:pt x="0" y="0"/>
                </a:moveTo>
                <a:lnTo>
                  <a:pt x="7315200" y="0"/>
                </a:lnTo>
                <a:lnTo>
                  <a:pt x="7315200" y="2477784"/>
                </a:lnTo>
                <a:lnTo>
                  <a:pt x="0" y="24777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4" name="TextBox 14"/>
          <p:cNvSpPr txBox="1"/>
          <p:nvPr/>
        </p:nvSpPr>
        <p:spPr>
          <a:xfrm>
            <a:off x="4081513" y="3701359"/>
            <a:ext cx="11627497" cy="25604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573"/>
              </a:lnSpc>
            </a:pPr>
            <a:r>
              <a:rPr lang="en-US" sz="14695" dirty="0">
                <a:solidFill>
                  <a:srgbClr val="000000"/>
                </a:solidFill>
                <a:latin typeface="Ahkio Light"/>
                <a:ea typeface="Ahkio Light"/>
                <a:cs typeface="Ahkio Light"/>
                <a:sym typeface="Ahkio Light"/>
              </a:rPr>
              <a:t>THANK YOU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63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336945" y="337772"/>
            <a:ext cx="17614110" cy="9611456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3" name="TextBox 3"/>
          <p:cNvSpPr txBox="1"/>
          <p:nvPr/>
        </p:nvSpPr>
        <p:spPr>
          <a:xfrm>
            <a:off x="1028700" y="3326127"/>
            <a:ext cx="10760008" cy="4371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19"/>
              </a:lnSpc>
            </a:pPr>
            <a:r>
              <a:rPr lang="en-US" sz="5199" dirty="0">
                <a:solidFill>
                  <a:srgbClr val="000000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In Egypt’s growing online fashion market, many shoppers struggle to assess clothing fit, leading to </a:t>
            </a:r>
            <a:r>
              <a:rPr lang="en-US" sz="5199" dirty="0">
                <a:solidFill>
                  <a:srgbClr val="C20F0F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high return rates</a:t>
            </a:r>
            <a:r>
              <a:rPr lang="en-US" sz="5199" dirty="0">
                <a:solidFill>
                  <a:srgbClr val="000000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. For veiled women and </a:t>
            </a:r>
            <a:r>
              <a:rPr lang="en-US" sz="5199" dirty="0">
                <a:solidFill>
                  <a:srgbClr val="C20F0F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privacy-conscious</a:t>
            </a:r>
            <a:r>
              <a:rPr lang="en-US" sz="5199" dirty="0">
                <a:solidFill>
                  <a:srgbClr val="000000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 users, the lack of virtual </a:t>
            </a:r>
          </a:p>
          <a:p>
            <a:pPr algn="ctr">
              <a:lnSpc>
                <a:spcPts val="5719"/>
              </a:lnSpc>
            </a:pPr>
            <a:r>
              <a:rPr lang="en-US" sz="5199" dirty="0">
                <a:solidFill>
                  <a:srgbClr val="000000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try-on options adds to the difficulty. Going to stores is also </a:t>
            </a:r>
            <a:r>
              <a:rPr lang="en-US" sz="5199" dirty="0">
                <a:solidFill>
                  <a:srgbClr val="C20F0F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time-consuming.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2256494" y="7611742"/>
            <a:ext cx="5002806" cy="672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59"/>
              </a:lnSpc>
              <a:spcBef>
                <a:spcPct val="0"/>
              </a:spcBef>
            </a:pPr>
            <a:r>
              <a:rPr lang="en-US" sz="3899" dirty="0">
                <a:solidFill>
                  <a:srgbClr val="C20F0F"/>
                </a:solidFill>
                <a:latin typeface="Londrina Solid"/>
                <a:ea typeface="Londrina Solid"/>
                <a:cs typeface="Londrina Solid"/>
                <a:sym typeface="Londrina Solid"/>
              </a:rPr>
              <a:t>online clothes refund rate 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58655" y="2631107"/>
            <a:ext cx="5024786" cy="5024786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2396074" y="4532947"/>
            <a:ext cx="5002806" cy="1087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19"/>
              </a:lnSpc>
              <a:spcBef>
                <a:spcPct val="0"/>
              </a:spcBef>
            </a:pPr>
            <a:r>
              <a:rPr lang="en-US" sz="6300" dirty="0">
                <a:solidFill>
                  <a:srgbClr val="C20F0F"/>
                </a:solidFill>
                <a:latin typeface="Londrina Solid"/>
                <a:ea typeface="Londrina Solid"/>
                <a:cs typeface="Londrina Solid"/>
                <a:sym typeface="Londrina Solid"/>
              </a:rPr>
              <a:t>63%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907727" y="583852"/>
            <a:ext cx="14136103" cy="1212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r>
              <a:rPr lang="en-US" sz="6999" dirty="0">
                <a:solidFill>
                  <a:srgbClr val="000000"/>
                </a:solidFill>
                <a:latin typeface="Ahkio Light"/>
                <a:ea typeface="Ahkio Light"/>
                <a:cs typeface="Ahkio Light"/>
                <a:sym typeface="Ahkio Light"/>
              </a:rPr>
              <a:t>Problem Definition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140848"/>
            <a:ext cx="3595814" cy="3920915"/>
          </a:xfrm>
          <a:custGeom>
            <a:avLst/>
            <a:gdLst/>
            <a:ahLst/>
            <a:cxnLst/>
            <a:rect l="l" t="t" r="r" b="b"/>
            <a:pathLst>
              <a:path w="3595814" h="3920915">
                <a:moveTo>
                  <a:pt x="0" y="0"/>
                </a:moveTo>
                <a:lnTo>
                  <a:pt x="3595814" y="0"/>
                </a:lnTo>
                <a:lnTo>
                  <a:pt x="3595814" y="3920915"/>
                </a:lnTo>
                <a:lnTo>
                  <a:pt x="0" y="39209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Freeform 3"/>
          <p:cNvSpPr/>
          <p:nvPr/>
        </p:nvSpPr>
        <p:spPr>
          <a:xfrm rot="1159542">
            <a:off x="3797338" y="-810413"/>
            <a:ext cx="4329981" cy="4282745"/>
          </a:xfrm>
          <a:custGeom>
            <a:avLst/>
            <a:gdLst/>
            <a:ahLst/>
            <a:cxnLst/>
            <a:rect l="l" t="t" r="r" b="b"/>
            <a:pathLst>
              <a:path w="4329981" h="4282745">
                <a:moveTo>
                  <a:pt x="0" y="0"/>
                </a:moveTo>
                <a:lnTo>
                  <a:pt x="4329981" y="0"/>
                </a:lnTo>
                <a:lnTo>
                  <a:pt x="4329981" y="4282746"/>
                </a:lnTo>
                <a:lnTo>
                  <a:pt x="0" y="428274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Freeform 4"/>
          <p:cNvSpPr/>
          <p:nvPr/>
        </p:nvSpPr>
        <p:spPr>
          <a:xfrm>
            <a:off x="7376950" y="-140848"/>
            <a:ext cx="4025023" cy="4114800"/>
          </a:xfrm>
          <a:custGeom>
            <a:avLst/>
            <a:gdLst/>
            <a:ahLst/>
            <a:cxnLst/>
            <a:rect l="l" t="t" r="r" b="b"/>
            <a:pathLst>
              <a:path w="4025023" h="4114800">
                <a:moveTo>
                  <a:pt x="0" y="0"/>
                </a:moveTo>
                <a:lnTo>
                  <a:pt x="4025023" y="0"/>
                </a:lnTo>
                <a:lnTo>
                  <a:pt x="402502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Freeform 5"/>
          <p:cNvSpPr/>
          <p:nvPr/>
        </p:nvSpPr>
        <p:spPr>
          <a:xfrm>
            <a:off x="2937080" y="1961068"/>
            <a:ext cx="2342795" cy="2057400"/>
          </a:xfrm>
          <a:custGeom>
            <a:avLst/>
            <a:gdLst/>
            <a:ahLst/>
            <a:cxnLst/>
            <a:rect l="l" t="t" r="r" b="b"/>
            <a:pathLst>
              <a:path w="2342795" h="2057400">
                <a:moveTo>
                  <a:pt x="0" y="0"/>
                </a:moveTo>
                <a:lnTo>
                  <a:pt x="2342795" y="0"/>
                </a:lnTo>
                <a:lnTo>
                  <a:pt x="2342795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6" name="Freeform 6"/>
          <p:cNvSpPr/>
          <p:nvPr/>
        </p:nvSpPr>
        <p:spPr>
          <a:xfrm rot="-821892">
            <a:off x="10880281" y="-535905"/>
            <a:ext cx="3924027" cy="3446010"/>
          </a:xfrm>
          <a:custGeom>
            <a:avLst/>
            <a:gdLst/>
            <a:ahLst/>
            <a:cxnLst/>
            <a:rect l="l" t="t" r="r" b="b"/>
            <a:pathLst>
              <a:path w="3924027" h="3446010">
                <a:moveTo>
                  <a:pt x="0" y="0"/>
                </a:moveTo>
                <a:lnTo>
                  <a:pt x="3924027" y="0"/>
                </a:lnTo>
                <a:lnTo>
                  <a:pt x="3924027" y="3446010"/>
                </a:lnTo>
                <a:lnTo>
                  <a:pt x="0" y="344601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7" name="Freeform 7"/>
          <p:cNvSpPr/>
          <p:nvPr/>
        </p:nvSpPr>
        <p:spPr>
          <a:xfrm rot="237480">
            <a:off x="16963783" y="-825703"/>
            <a:ext cx="2648435" cy="4114800"/>
          </a:xfrm>
          <a:custGeom>
            <a:avLst/>
            <a:gdLst/>
            <a:ahLst/>
            <a:cxnLst/>
            <a:rect l="l" t="t" r="r" b="b"/>
            <a:pathLst>
              <a:path w="2648435" h="4114800">
                <a:moveTo>
                  <a:pt x="0" y="0"/>
                </a:moveTo>
                <a:lnTo>
                  <a:pt x="2648434" y="0"/>
                </a:lnTo>
                <a:lnTo>
                  <a:pt x="264843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=""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Freeform 8"/>
          <p:cNvSpPr/>
          <p:nvPr/>
        </p:nvSpPr>
        <p:spPr>
          <a:xfrm rot="1049511">
            <a:off x="14691889" y="-1213204"/>
            <a:ext cx="2059547" cy="5038647"/>
          </a:xfrm>
          <a:custGeom>
            <a:avLst/>
            <a:gdLst/>
            <a:ahLst/>
            <a:cxnLst/>
            <a:rect l="l" t="t" r="r" b="b"/>
            <a:pathLst>
              <a:path w="2059547" h="5038647">
                <a:moveTo>
                  <a:pt x="0" y="0"/>
                </a:moveTo>
                <a:lnTo>
                  <a:pt x="2059547" y="0"/>
                </a:lnTo>
                <a:lnTo>
                  <a:pt x="2059547" y="5038647"/>
                </a:lnTo>
                <a:lnTo>
                  <a:pt x="0" y="5038647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grpSp>
        <p:nvGrpSpPr>
          <p:cNvPr id="9" name="Group 9"/>
          <p:cNvGrpSpPr/>
          <p:nvPr/>
        </p:nvGrpSpPr>
        <p:grpSpPr>
          <a:xfrm>
            <a:off x="0" y="-229880"/>
            <a:ext cx="18288000" cy="4292864"/>
            <a:chOff x="0" y="0"/>
            <a:chExt cx="4816593" cy="1130631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816592" cy="1130631"/>
            </a:xfrm>
            <a:custGeom>
              <a:avLst/>
              <a:gdLst/>
              <a:ahLst/>
              <a:cxnLst/>
              <a:rect l="l" t="t" r="r" b="b"/>
              <a:pathLst>
                <a:path w="4816592" h="1130631">
                  <a:moveTo>
                    <a:pt x="0" y="0"/>
                  </a:moveTo>
                  <a:lnTo>
                    <a:pt x="4816592" y="0"/>
                  </a:lnTo>
                  <a:lnTo>
                    <a:pt x="4816592" y="1130631"/>
                  </a:lnTo>
                  <a:lnTo>
                    <a:pt x="0" y="1130631"/>
                  </a:lnTo>
                  <a:close/>
                </a:path>
              </a:pathLst>
            </a:custGeom>
            <a:solidFill>
              <a:srgbClr val="000000">
                <a:alpha val="69804"/>
              </a:srgbClr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19050"/>
              <a:ext cx="4816593" cy="11496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 dirty="0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2285305" y="2501741"/>
            <a:ext cx="13717389" cy="6756559"/>
            <a:chOff x="0" y="0"/>
            <a:chExt cx="3612810" cy="177950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612810" cy="1779505"/>
            </a:xfrm>
            <a:custGeom>
              <a:avLst/>
              <a:gdLst/>
              <a:ahLst/>
              <a:cxnLst/>
              <a:rect l="l" t="t" r="r" b="b"/>
              <a:pathLst>
                <a:path w="3612810" h="1779505">
                  <a:moveTo>
                    <a:pt x="31041" y="0"/>
                  </a:moveTo>
                  <a:lnTo>
                    <a:pt x="3581769" y="0"/>
                  </a:lnTo>
                  <a:cubicBezTo>
                    <a:pt x="3598913" y="0"/>
                    <a:pt x="3612810" y="13898"/>
                    <a:pt x="3612810" y="31041"/>
                  </a:cubicBezTo>
                  <a:lnTo>
                    <a:pt x="3612810" y="1748464"/>
                  </a:lnTo>
                  <a:cubicBezTo>
                    <a:pt x="3612810" y="1765608"/>
                    <a:pt x="3598913" y="1779505"/>
                    <a:pt x="3581769" y="1779505"/>
                  </a:cubicBezTo>
                  <a:lnTo>
                    <a:pt x="31041" y="1779505"/>
                  </a:lnTo>
                  <a:cubicBezTo>
                    <a:pt x="13898" y="1779505"/>
                    <a:pt x="0" y="1765608"/>
                    <a:pt x="0" y="1748464"/>
                  </a:cubicBezTo>
                  <a:lnTo>
                    <a:pt x="0" y="31041"/>
                  </a:lnTo>
                  <a:cubicBezTo>
                    <a:pt x="0" y="13898"/>
                    <a:pt x="13898" y="0"/>
                    <a:pt x="31041" y="0"/>
                  </a:cubicBezTo>
                  <a:close/>
                </a:path>
              </a:pathLst>
            </a:custGeom>
            <a:solidFill>
              <a:srgbClr val="0D6388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19050"/>
              <a:ext cx="3612810" cy="1798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79"/>
                </a:lnSpc>
                <a:spcBef>
                  <a:spcPct val="0"/>
                </a:spcBef>
              </a:pPr>
              <a:endParaRPr dirty="0"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5679731" y="2671150"/>
            <a:ext cx="6928538" cy="13969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1200"/>
              </a:lnSpc>
              <a:spcBef>
                <a:spcPct val="0"/>
              </a:spcBef>
            </a:pPr>
            <a:r>
              <a:rPr lang="en-US" sz="8000" spc="-160" dirty="0">
                <a:solidFill>
                  <a:srgbClr val="FFFFFF"/>
                </a:solidFill>
                <a:latin typeface="Ahkio Light"/>
                <a:ea typeface="Ahkio Light"/>
                <a:cs typeface="Ahkio Light"/>
                <a:sym typeface="Ahkio Light"/>
              </a:rPr>
              <a:t>Motivation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601677" y="4457415"/>
            <a:ext cx="13064139" cy="42684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05"/>
              </a:lnSpc>
            </a:pPr>
            <a:r>
              <a:rPr lang="en-US" sz="6096" dirty="0">
                <a:solidFill>
                  <a:srgbClr val="FFFFFF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Motivated by these challenges, our team set out to build a solution that not only improves fit accuracy but also respects cultural preferences and enhances the online shopping experience in a personalized and intelligent way.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55214" y="3948875"/>
            <a:ext cx="14777573" cy="2389251"/>
            <a:chOff x="0" y="0"/>
            <a:chExt cx="2513594" cy="406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513594" cy="406400"/>
            </a:xfrm>
            <a:custGeom>
              <a:avLst/>
              <a:gdLst/>
              <a:ahLst/>
              <a:cxnLst/>
              <a:rect l="l" t="t" r="r" b="b"/>
              <a:pathLst>
                <a:path w="2513594" h="406400">
                  <a:moveTo>
                    <a:pt x="0" y="0"/>
                  </a:moveTo>
                  <a:lnTo>
                    <a:pt x="2310394" y="0"/>
                  </a:lnTo>
                  <a:lnTo>
                    <a:pt x="2513594" y="203200"/>
                  </a:lnTo>
                  <a:lnTo>
                    <a:pt x="2310394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D6388"/>
            </a:solidFill>
            <a:ln w="66675" cap="sq">
              <a:solidFill>
                <a:srgbClr val="B2D1DB"/>
              </a:solidFill>
              <a:prstDash val="solid"/>
              <a:miter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177800" y="-19050"/>
              <a:ext cx="2259594" cy="425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 dirty="0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3203491" y="4400552"/>
            <a:ext cx="12133877" cy="13144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500"/>
              </a:lnSpc>
            </a:pPr>
            <a:r>
              <a:rPr lang="en-US" sz="7500" dirty="0">
                <a:solidFill>
                  <a:srgbClr val="FFFFFF"/>
                </a:solidFill>
                <a:latin typeface="Ahkio Thin"/>
                <a:ea typeface="Ahkio Thin"/>
                <a:cs typeface="Ahkio Thin"/>
                <a:sym typeface="Ahkio Thin"/>
              </a:rPr>
              <a:t>3- Objective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212</TotalTime>
  <Words>2019</Words>
  <Application>Microsoft Office PowerPoint</Application>
  <PresentationFormat>Custom</PresentationFormat>
  <Paragraphs>403</Paragraphs>
  <Slides>60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74" baseType="lpstr">
      <vt:lpstr>TT Rounds Condensed Bold</vt:lpstr>
      <vt:lpstr>Arial</vt:lpstr>
      <vt:lpstr>Canva Sans Medium</vt:lpstr>
      <vt:lpstr>Londrina Solid</vt:lpstr>
      <vt:lpstr>Ahkio Bold</vt:lpstr>
      <vt:lpstr>KG Primary Penmanship</vt:lpstr>
      <vt:lpstr>Ahkio</vt:lpstr>
      <vt:lpstr>Canva Sans</vt:lpstr>
      <vt:lpstr>Ahkio Thin</vt:lpstr>
      <vt:lpstr>Canva Sans Bold</vt:lpstr>
      <vt:lpstr>Ahkio Light</vt:lpstr>
      <vt:lpstr>Calibri</vt:lpstr>
      <vt:lpstr>Arimo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VTON_Final</dc:title>
  <dc:creator>Monica</dc:creator>
  <cp:lastModifiedBy>Microsoft account</cp:lastModifiedBy>
  <cp:revision>8</cp:revision>
  <dcterms:created xsi:type="dcterms:W3CDTF">2006-08-16T00:00:00Z</dcterms:created>
  <dcterms:modified xsi:type="dcterms:W3CDTF">2025-07-01T03:15:53Z</dcterms:modified>
  <dc:identifier>DAGquNjMz2U</dc:identifier>
</cp:coreProperties>
</file>